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72" r:id="rId3"/>
    <p:sldId id="273" r:id="rId4"/>
    <p:sldId id="274" r:id="rId5"/>
    <p:sldId id="275" r:id="rId6"/>
    <p:sldId id="276" r:id="rId7"/>
    <p:sldId id="277" r:id="rId8"/>
    <p:sldId id="278" r:id="rId9"/>
    <p:sldId id="271"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1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FDDAF-F88A-4D60-B096-7F66B3670F8B}" type="datetimeFigureOut">
              <a:rPr lang="ru-RU" smtClean="0"/>
              <a:t>23.03.2022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3819-FB78-4050-8DCE-D9300D633824}" type="slidenum">
              <a:rPr lang="ru-RU" smtClean="0"/>
              <a:t>‹#›</a:t>
            </a:fld>
            <a:endParaRPr lang="ru-RU"/>
          </a:p>
        </p:txBody>
      </p:sp>
    </p:spTree>
    <p:extLst>
      <p:ext uri="{BB962C8B-B14F-4D97-AF65-F5344CB8AC3E}">
        <p14:creationId xmlns:p14="http://schemas.microsoft.com/office/powerpoint/2010/main" val="371228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06680-081A-45FC-8B45-BBC4FB6E459A}" type="slidenum">
              <a:rPr lang="ru-RU"/>
              <a:pPr/>
              <a:t>2</a:t>
            </a:fld>
            <a:endParaRPr lang="ru-RU"/>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310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2C49-FC3E-4376-9153-3C18E0D11903}" type="slidenum">
              <a:rPr lang="ru-RU"/>
              <a:pPr/>
              <a:t>3</a:t>
            </a:fld>
            <a:endParaRPr lang="ru-RU"/>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21309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2C49-FC3E-4376-9153-3C18E0D11903}" type="slidenum">
              <a:rPr lang="ru-RU"/>
              <a:pPr/>
              <a:t>4</a:t>
            </a:fld>
            <a:endParaRPr lang="ru-RU"/>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9716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2C49-FC3E-4376-9153-3C18E0D11903}" type="slidenum">
              <a:rPr lang="ru-RU"/>
              <a:pPr/>
              <a:t>5</a:t>
            </a:fld>
            <a:endParaRPr lang="ru-RU"/>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3959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9B242-82CF-45D8-9825-159036AFEB8D}" type="slidenum">
              <a:rPr lang="ru-RU"/>
              <a:pPr/>
              <a:t>6</a:t>
            </a:fld>
            <a:endParaRPr lang="ru-RU"/>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34321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197C7-09FD-445B-8A83-8AB7455DD934}" type="slidenum">
              <a:rPr lang="ru-RU"/>
              <a:pPr/>
              <a:t>7</a:t>
            </a:fld>
            <a:endParaRPr lang="ru-RU"/>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3906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06FFE-CF27-4671-8420-1F86E62D777B}" type="slidenum">
              <a:rPr lang="ru-RU"/>
              <a:pPr/>
              <a:t>8</a:t>
            </a:fld>
            <a:endParaRPr lang="ru-RU"/>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03024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06680-081A-45FC-8B45-BBC4FB6E459A}" type="slidenum">
              <a:rPr lang="ru-RU"/>
              <a:pPr/>
              <a:t>9</a:t>
            </a:fld>
            <a:endParaRPr lang="ru-RU"/>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4722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C24C992-62E9-4E96-A958-CC325438ABC2}" type="datetimeFigureOut">
              <a:rPr lang="ru-RU" smtClean="0"/>
              <a:t>23.03.2022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C42CF59-2D38-4F0C-BA87-8ED360956D9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24C992-62E9-4E96-A958-CC325438ABC2}"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2CF59-2D38-4F0C-BA87-8ED360956D9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24C992-62E9-4E96-A958-CC325438ABC2}"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2CF59-2D38-4F0C-BA87-8ED360956D9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C24C992-62E9-4E96-A958-CC325438ABC2}" type="datetimeFigureOut">
              <a:rPr lang="ru-RU" smtClean="0"/>
              <a:t>23.03.2022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C42CF59-2D38-4F0C-BA87-8ED360956D9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C24C992-62E9-4E96-A958-CC325438ABC2}" type="datetimeFigureOut">
              <a:rPr lang="ru-RU" smtClean="0"/>
              <a:t>23.03.2022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C42CF59-2D38-4F0C-BA87-8ED360956D9D}"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C24C992-62E9-4E96-A958-CC325438ABC2}" type="datetimeFigureOut">
              <a:rPr lang="ru-RU" smtClean="0"/>
              <a:t>23.03.2022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C42CF59-2D38-4F0C-BA87-8ED360956D9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C24C992-62E9-4E96-A958-CC325438ABC2}" type="datetimeFigureOut">
              <a:rPr lang="ru-RU" smtClean="0"/>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C42CF59-2D38-4F0C-BA87-8ED360956D9D}"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C24C992-62E9-4E96-A958-CC325438ABC2}" type="datetimeFigureOut">
              <a:rPr lang="ru-RU" smtClean="0"/>
              <a:t>23.03.2022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2CF59-2D38-4F0C-BA87-8ED360956D9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C24C992-62E9-4E96-A958-CC325438ABC2}" type="datetimeFigureOut">
              <a:rPr lang="ru-RU" smtClean="0"/>
              <a:t>23.03.2022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2CF59-2D38-4F0C-BA87-8ED360956D9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C24C992-62E9-4E96-A958-CC325438ABC2}" type="datetimeFigureOut">
              <a:rPr lang="ru-RU" smtClean="0"/>
              <a:t>23.03.2022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2CF59-2D38-4F0C-BA87-8ED360956D9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C24C992-62E9-4E96-A958-CC325438ABC2}" type="datetimeFigureOut">
              <a:rPr lang="ru-RU" smtClean="0"/>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C42CF59-2D38-4F0C-BA87-8ED360956D9D}"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C24C992-62E9-4E96-A958-CC325438ABC2}" type="datetimeFigureOut">
              <a:rPr lang="ru-RU" smtClean="0"/>
              <a:t>23.03.2022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C42CF59-2D38-4F0C-BA87-8ED360956D9D}"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268760"/>
            <a:ext cx="8458200" cy="1222375"/>
          </a:xfrm>
        </p:spPr>
        <p:txBody>
          <a:bodyPr>
            <a:normAutofit fontScale="90000"/>
          </a:bodyPr>
          <a:lstStyle/>
          <a:p>
            <a:pPr algn="ctr"/>
            <a:r>
              <a:rPr lang="ru-RU" i="1" dirty="0" smtClean="0"/>
              <a:t>Школьные трудности у обучающихся первых классов.</a:t>
            </a:r>
            <a:r>
              <a:rPr lang="ru-RU" dirty="0" smtClean="0"/>
              <a:t/>
            </a:r>
            <a:br>
              <a:rPr lang="ru-RU" dirty="0" smtClean="0"/>
            </a:br>
            <a:endParaRPr lang="ru-RU" dirty="0"/>
          </a:p>
        </p:txBody>
      </p:sp>
      <p:sp>
        <p:nvSpPr>
          <p:cNvPr id="3" name="Подзаголовок 2"/>
          <p:cNvSpPr>
            <a:spLocks noGrp="1"/>
          </p:cNvSpPr>
          <p:nvPr>
            <p:ph type="subTitle" idx="1"/>
          </p:nvPr>
        </p:nvSpPr>
        <p:spPr>
          <a:xfrm>
            <a:off x="323528" y="2492896"/>
            <a:ext cx="8458200" cy="914400"/>
          </a:xfrm>
        </p:spPr>
        <p:txBody>
          <a:bodyPr/>
          <a:lstStyle/>
          <a:p>
            <a:pPr algn="r"/>
            <a:r>
              <a:rPr lang="ru-RU" b="1" dirty="0" smtClean="0"/>
              <a:t>Режим дня первоклассника</a:t>
            </a:r>
            <a:endParaRPr lang="ru-RU" b="1" dirty="0"/>
          </a:p>
        </p:txBody>
      </p:sp>
      <p:pic>
        <p:nvPicPr>
          <p:cNvPr id="37890" name="Picture 2" descr="https://sun9-35.userapi.com/j6fWb9J4GE1AIkgaJKHhTsYd55mUJ56o3LjBHw/k35Ei9NkCzg.jpg"/>
          <p:cNvPicPr>
            <a:picLocks noChangeAspect="1" noChangeArrowheads="1"/>
          </p:cNvPicPr>
          <p:nvPr/>
        </p:nvPicPr>
        <p:blipFill>
          <a:blip r:embed="rId2" cstate="print"/>
          <a:srcRect/>
          <a:stretch>
            <a:fillRect/>
          </a:stretch>
        </p:blipFill>
        <p:spPr bwMode="auto">
          <a:xfrm>
            <a:off x="0" y="4142839"/>
            <a:ext cx="4067944" cy="2715161"/>
          </a:xfrm>
          <a:prstGeom prst="rect">
            <a:avLst/>
          </a:prstGeom>
          <a:noFill/>
        </p:spPr>
      </p:pic>
      <p:pic>
        <p:nvPicPr>
          <p:cNvPr id="37892" name="Picture 4" descr="https://lastkey.ru/800/600/https/fsd.multiurok.ru/html/2016/12/19/s_5858370534841/510813_12.jpeg"/>
          <p:cNvPicPr>
            <a:picLocks noChangeAspect="1" noChangeArrowheads="1"/>
          </p:cNvPicPr>
          <p:nvPr/>
        </p:nvPicPr>
        <p:blipFill>
          <a:blip r:embed="rId3" cstate="print"/>
          <a:srcRect/>
          <a:stretch>
            <a:fillRect/>
          </a:stretch>
        </p:blipFill>
        <p:spPr bwMode="auto">
          <a:xfrm>
            <a:off x="4067945" y="4149080"/>
            <a:ext cx="5076056" cy="27089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8686800" cy="838200"/>
          </a:xfrm>
        </p:spPr>
        <p:txBody>
          <a:bodyPr>
            <a:normAutofit fontScale="90000"/>
          </a:bodyPr>
          <a:lstStyle/>
          <a:p>
            <a:pPr algn="ctr"/>
            <a:r>
              <a:rPr lang="ru-RU" b="1" i="1" dirty="0" smtClean="0"/>
              <a:t>Трудности школьного адаптационного периода</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dirty="0" smtClean="0"/>
              <a:t>Адаптация к школе - это процесс физического и психологического привыкания ребенка к новым социальным условиям в рамках учебного учреждения и переход к систематическому школьному обучению. Длительность периода зависит от многих факторов и в среднем занимает 3-6 месяцев.</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t>Новые изменения в жизни ребенка</a:t>
            </a:r>
            <a:endParaRPr lang="ru-RU" i="1" dirty="0"/>
          </a:p>
        </p:txBody>
      </p:sp>
      <p:sp>
        <p:nvSpPr>
          <p:cNvPr id="3" name="Содержимое 2"/>
          <p:cNvSpPr>
            <a:spLocks noGrp="1"/>
          </p:cNvSpPr>
          <p:nvPr>
            <p:ph idx="1"/>
          </p:nvPr>
        </p:nvSpPr>
        <p:spPr/>
        <p:txBody>
          <a:bodyPr/>
          <a:lstStyle/>
          <a:p>
            <a:pPr lvl="0"/>
            <a:r>
              <a:rPr lang="ru-RU" dirty="0" smtClean="0"/>
              <a:t>новый распорядок дня;</a:t>
            </a:r>
          </a:p>
          <a:p>
            <a:pPr lvl="0"/>
            <a:r>
              <a:rPr lang="ru-RU" dirty="0" smtClean="0"/>
              <a:t>ограничения на подвижные игры в школе;</a:t>
            </a:r>
          </a:p>
          <a:p>
            <a:pPr lvl="0"/>
            <a:r>
              <a:rPr lang="ru-RU" dirty="0" smtClean="0"/>
              <a:t>необходимость выстраивания отношений с одноклассниками и учителем;</a:t>
            </a:r>
          </a:p>
          <a:p>
            <a:pPr lvl="0"/>
            <a:r>
              <a:rPr lang="ru-RU" dirty="0" smtClean="0"/>
              <a:t>новая обстановка и непривычные для ребёнка обязанностей.</a:t>
            </a: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Факторы адаптации ребенка к школе</a:t>
            </a:r>
            <a:endParaRPr lang="ru-RU" i="1" dirty="0"/>
          </a:p>
        </p:txBody>
      </p:sp>
      <p:sp>
        <p:nvSpPr>
          <p:cNvPr id="3" name="Содержимое 2"/>
          <p:cNvSpPr>
            <a:spLocks noGrp="1"/>
          </p:cNvSpPr>
          <p:nvPr>
            <p:ph idx="1"/>
          </p:nvPr>
        </p:nvSpPr>
        <p:spPr/>
        <p:txBody>
          <a:bodyPr>
            <a:normAutofit fontScale="85000" lnSpcReduction="20000"/>
          </a:bodyPr>
          <a:lstStyle/>
          <a:p>
            <a:pPr lvl="0"/>
            <a:r>
              <a:rPr lang="ru-RU" dirty="0" smtClean="0"/>
              <a:t>организационная – это способность приспособится к новому распорядку, обязанностям, школьным правилам;</a:t>
            </a:r>
          </a:p>
          <a:p>
            <a:pPr lvl="0"/>
            <a:r>
              <a:rPr lang="ru-RU" dirty="0" smtClean="0"/>
              <a:t>учебно-мотивационная – формирование желания учиться, осваивать новые знания и навыки;</a:t>
            </a:r>
          </a:p>
          <a:p>
            <a:pPr lvl="0"/>
            <a:r>
              <a:rPr lang="ru-RU" dirty="0" smtClean="0"/>
              <a:t>психологическая – стабилизация эмоционального самочувствия малыша в разных школьных ситуациях, адекватное восприятие ребенка новой для него социальной роли школьника;</a:t>
            </a:r>
          </a:p>
          <a:p>
            <a:pPr lvl="0"/>
            <a:r>
              <a:rPr lang="ru-RU" dirty="0" smtClean="0"/>
              <a:t>социальная – формирование адекватного поведения в новой социальной среде, установление нормальных отношений со взрослыми и сверстниками.</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t>Как понять, что у ребенка проблемы в школе</a:t>
            </a:r>
            <a:endParaRPr lang="ru-RU" i="1" dirty="0"/>
          </a:p>
        </p:txBody>
      </p:sp>
      <p:sp>
        <p:nvSpPr>
          <p:cNvPr id="3" name="Содержимое 2"/>
          <p:cNvSpPr>
            <a:spLocks noGrp="1"/>
          </p:cNvSpPr>
          <p:nvPr>
            <p:ph idx="1"/>
          </p:nvPr>
        </p:nvSpPr>
        <p:spPr/>
        <p:txBody>
          <a:bodyPr>
            <a:normAutofit fontScale="77500" lnSpcReduction="20000"/>
          </a:bodyPr>
          <a:lstStyle/>
          <a:p>
            <a:pPr lvl="0"/>
            <a:r>
              <a:rPr lang="ru-RU" i="1" dirty="0" smtClean="0">
                <a:solidFill>
                  <a:schemeClr val="tx1"/>
                </a:solidFill>
              </a:rPr>
              <a:t>Апатия.</a:t>
            </a:r>
          </a:p>
          <a:p>
            <a:pPr lvl="0"/>
            <a:r>
              <a:rPr lang="ru-RU" i="1" dirty="0" smtClean="0">
                <a:solidFill>
                  <a:schemeClr val="tx1"/>
                </a:solidFill>
              </a:rPr>
              <a:t>Плохой сон.</a:t>
            </a:r>
          </a:p>
          <a:p>
            <a:pPr lvl="0"/>
            <a:r>
              <a:rPr lang="ru-RU" i="1" dirty="0" smtClean="0">
                <a:solidFill>
                  <a:schemeClr val="tx1"/>
                </a:solidFill>
              </a:rPr>
              <a:t>Страхи.</a:t>
            </a:r>
          </a:p>
          <a:p>
            <a:pPr lvl="0"/>
            <a:r>
              <a:rPr lang="ru-RU" i="1" dirty="0" smtClean="0">
                <a:solidFill>
                  <a:schemeClr val="tx1"/>
                </a:solidFill>
              </a:rPr>
              <a:t>Плохой аппетит</a:t>
            </a:r>
          </a:p>
          <a:p>
            <a:pPr lvl="0"/>
            <a:r>
              <a:rPr lang="ru-RU" i="1" dirty="0" smtClean="0">
                <a:solidFill>
                  <a:schemeClr val="tx1"/>
                </a:solidFill>
              </a:rPr>
              <a:t>Частые простудные заболевания.</a:t>
            </a:r>
          </a:p>
          <a:p>
            <a:pPr lvl="0"/>
            <a:r>
              <a:rPr lang="ru-RU" i="1" dirty="0" smtClean="0">
                <a:solidFill>
                  <a:schemeClr val="tx1"/>
                </a:solidFill>
              </a:rPr>
              <a:t>Нежелание идти в школу.</a:t>
            </a:r>
          </a:p>
          <a:p>
            <a:pPr lvl="0"/>
            <a:r>
              <a:rPr lang="ru-RU" i="1" dirty="0" smtClean="0">
                <a:solidFill>
                  <a:schemeClr val="tx1"/>
                </a:solidFill>
              </a:rPr>
              <a:t>Нервные тики.</a:t>
            </a:r>
          </a:p>
          <a:p>
            <a:pPr lvl="0"/>
            <a:r>
              <a:rPr lang="ru-RU" i="1" dirty="0" smtClean="0">
                <a:solidFill>
                  <a:schemeClr val="tx1"/>
                </a:solidFill>
              </a:rPr>
              <a:t>Замкнутость.</a:t>
            </a:r>
          </a:p>
          <a:p>
            <a:pPr lvl="0"/>
            <a:r>
              <a:rPr lang="ru-RU" i="1" dirty="0" smtClean="0">
                <a:solidFill>
                  <a:schemeClr val="tx1"/>
                </a:solidFill>
              </a:rPr>
              <a:t>Излишняя возбудимость.</a:t>
            </a:r>
          </a:p>
          <a:p>
            <a:pPr lvl="0"/>
            <a:r>
              <a:rPr lang="ru-RU" i="1" dirty="0" smtClean="0">
                <a:solidFill>
                  <a:schemeClr val="tx1"/>
                </a:solidFill>
              </a:rPr>
              <a:t>Нервозность.</a:t>
            </a:r>
          </a:p>
          <a:p>
            <a:pPr lvl="0"/>
            <a:r>
              <a:rPr lang="ru-RU" i="1" dirty="0" smtClean="0">
                <a:solidFill>
                  <a:schemeClr val="tx1"/>
                </a:solidFill>
              </a:rPr>
              <a:t>Частые слёзы.</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t>Школьные трудности у обучающихся первых классов</a:t>
            </a:r>
            <a:endParaRPr lang="ru-RU" dirty="0"/>
          </a:p>
        </p:txBody>
      </p:sp>
      <p:sp>
        <p:nvSpPr>
          <p:cNvPr id="3" name="Содержимое 2"/>
          <p:cNvSpPr>
            <a:spLocks noGrp="1"/>
          </p:cNvSpPr>
          <p:nvPr>
            <p:ph idx="1"/>
          </p:nvPr>
        </p:nvSpPr>
        <p:spPr/>
        <p:txBody>
          <a:bodyPr/>
          <a:lstStyle/>
          <a:p>
            <a:r>
              <a:rPr lang="ru-RU" dirty="0" smtClean="0"/>
              <a:t>Повышенная обидчивость у ребенка</a:t>
            </a:r>
          </a:p>
          <a:p>
            <a:endParaRPr lang="ru-RU" dirty="0"/>
          </a:p>
        </p:txBody>
      </p:sp>
      <p:pic>
        <p:nvPicPr>
          <p:cNvPr id="38914" name="Picture 2" descr="https://ak.picdn.net/shutterstock/videos/26949868/thumb/12.jpg"/>
          <p:cNvPicPr>
            <a:picLocks noChangeAspect="1" noChangeArrowheads="1"/>
          </p:cNvPicPr>
          <p:nvPr/>
        </p:nvPicPr>
        <p:blipFill>
          <a:blip r:embed="rId2" cstate="print"/>
          <a:srcRect/>
          <a:stretch>
            <a:fillRect/>
          </a:stretch>
        </p:blipFill>
        <p:spPr bwMode="auto">
          <a:xfrm>
            <a:off x="0" y="4265712"/>
            <a:ext cx="4601311" cy="2592288"/>
          </a:xfrm>
          <a:prstGeom prst="rect">
            <a:avLst/>
          </a:prstGeom>
          <a:noFill/>
        </p:spPr>
      </p:pic>
      <p:pic>
        <p:nvPicPr>
          <p:cNvPr id="38916" name="Picture 4" descr="https://narkologicheskijcentr.ru/wp-content/uploads/2020/07/obida.jpg"/>
          <p:cNvPicPr>
            <a:picLocks noChangeAspect="1" noChangeArrowheads="1"/>
          </p:cNvPicPr>
          <p:nvPr/>
        </p:nvPicPr>
        <p:blipFill>
          <a:blip r:embed="rId3" cstate="print"/>
          <a:srcRect/>
          <a:stretch>
            <a:fillRect/>
          </a:stretch>
        </p:blipFill>
        <p:spPr bwMode="auto">
          <a:xfrm>
            <a:off x="4572000" y="2132856"/>
            <a:ext cx="4572000" cy="304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t>Школьные трудности у обучающихся первых классов</a:t>
            </a:r>
            <a:endParaRPr lang="ru-RU" dirty="0"/>
          </a:p>
        </p:txBody>
      </p:sp>
      <p:sp>
        <p:nvSpPr>
          <p:cNvPr id="3" name="Содержимое 2"/>
          <p:cNvSpPr>
            <a:spLocks noGrp="1"/>
          </p:cNvSpPr>
          <p:nvPr>
            <p:ph idx="1"/>
          </p:nvPr>
        </p:nvSpPr>
        <p:spPr/>
        <p:txBody>
          <a:bodyPr/>
          <a:lstStyle/>
          <a:p>
            <a:r>
              <a:rPr lang="ru-RU" dirty="0" err="1" smtClean="0"/>
              <a:t>Гиперактивность</a:t>
            </a:r>
            <a:r>
              <a:rPr lang="ru-RU" dirty="0" smtClean="0"/>
              <a:t> </a:t>
            </a:r>
            <a:endParaRPr lang="ru-RU" dirty="0"/>
          </a:p>
        </p:txBody>
      </p:sp>
      <p:pic>
        <p:nvPicPr>
          <p:cNvPr id="44034" name="Picture 2" descr="https://vpolozhenii.com/wp-content/uploads/2019/02/rezhim-dnya-rebenka-v-3-mesyatsa-na-grudnom-i-iskusstvennom-vskarmlivanii-son5c5af99c21de7.jpg"/>
          <p:cNvPicPr>
            <a:picLocks noChangeAspect="1" noChangeArrowheads="1"/>
          </p:cNvPicPr>
          <p:nvPr/>
        </p:nvPicPr>
        <p:blipFill>
          <a:blip r:embed="rId2" cstate="print"/>
          <a:srcRect/>
          <a:stretch>
            <a:fillRect/>
          </a:stretch>
        </p:blipFill>
        <p:spPr bwMode="auto">
          <a:xfrm>
            <a:off x="0" y="3977680"/>
            <a:ext cx="5760640" cy="2880320"/>
          </a:xfrm>
          <a:prstGeom prst="rect">
            <a:avLst/>
          </a:prstGeom>
          <a:noFill/>
        </p:spPr>
      </p:pic>
      <p:pic>
        <p:nvPicPr>
          <p:cNvPr id="44036" name="Picture 4" descr="https://avatars.mds.yandex.net/get-zen_doc/2763421/pub_6037b4a7fe5aef7eb19ae22e_6037b5633c2fb736e71e16ad/scale_1200"/>
          <p:cNvPicPr>
            <a:picLocks noChangeAspect="1" noChangeArrowheads="1"/>
          </p:cNvPicPr>
          <p:nvPr/>
        </p:nvPicPr>
        <p:blipFill>
          <a:blip r:embed="rId3" cstate="print"/>
          <a:srcRect/>
          <a:stretch>
            <a:fillRect/>
          </a:stretch>
        </p:blipFill>
        <p:spPr bwMode="auto">
          <a:xfrm>
            <a:off x="5207562" y="1484784"/>
            <a:ext cx="3936438" cy="29523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t>Школьные трудности у обучающихся первых классов</a:t>
            </a:r>
            <a:endParaRPr lang="ru-RU" dirty="0"/>
          </a:p>
        </p:txBody>
      </p:sp>
      <p:sp>
        <p:nvSpPr>
          <p:cNvPr id="3" name="Содержимое 2"/>
          <p:cNvSpPr>
            <a:spLocks noGrp="1"/>
          </p:cNvSpPr>
          <p:nvPr>
            <p:ph idx="1"/>
          </p:nvPr>
        </p:nvSpPr>
        <p:spPr/>
        <p:txBody>
          <a:bodyPr/>
          <a:lstStyle/>
          <a:p>
            <a:r>
              <a:rPr lang="ru-RU" dirty="0" smtClean="0"/>
              <a:t>Стеснительность</a:t>
            </a:r>
            <a:endParaRPr lang="ru-RU" dirty="0"/>
          </a:p>
        </p:txBody>
      </p:sp>
      <p:pic>
        <p:nvPicPr>
          <p:cNvPr id="45058" name="Picture 2" descr="https://newsvostok.ru/wp-content/uploads/2019/01/deti_stesnyashki_zastenchivyy_Fotobank_2-e1548342006835.jpg"/>
          <p:cNvPicPr>
            <a:picLocks noChangeAspect="1" noChangeArrowheads="1"/>
          </p:cNvPicPr>
          <p:nvPr/>
        </p:nvPicPr>
        <p:blipFill>
          <a:blip r:embed="rId2" cstate="print"/>
          <a:srcRect/>
          <a:stretch>
            <a:fillRect/>
          </a:stretch>
        </p:blipFill>
        <p:spPr bwMode="auto">
          <a:xfrm>
            <a:off x="0" y="4265712"/>
            <a:ext cx="3890200" cy="2592288"/>
          </a:xfrm>
          <a:prstGeom prst="rect">
            <a:avLst/>
          </a:prstGeom>
          <a:noFill/>
        </p:spPr>
      </p:pic>
      <p:pic>
        <p:nvPicPr>
          <p:cNvPr id="45060" name="Picture 4" descr="https://avatars.mds.yandex.net/get-zen_doc/2816669/pub_5feed616fe4e686f6a177229_5feed74afe4e686f6a1826f3/scale_1200"/>
          <p:cNvPicPr>
            <a:picLocks noChangeAspect="1" noChangeArrowheads="1"/>
          </p:cNvPicPr>
          <p:nvPr/>
        </p:nvPicPr>
        <p:blipFill>
          <a:blip r:embed="rId3" cstate="print"/>
          <a:srcRect/>
          <a:stretch>
            <a:fillRect/>
          </a:stretch>
        </p:blipFill>
        <p:spPr bwMode="auto">
          <a:xfrm>
            <a:off x="3895417" y="1772816"/>
            <a:ext cx="5248583" cy="29523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t>Школьные трудности у обучающихся первых классов</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b="1" dirty="0" smtClean="0"/>
              <a:t>Медлительность в выполнении заданий</a:t>
            </a:r>
          </a:p>
          <a:p>
            <a:pPr>
              <a:buNone/>
            </a:pPr>
            <a:r>
              <a:rPr lang="ru-RU" dirty="0" smtClean="0"/>
              <a:t>План работы:</a:t>
            </a:r>
          </a:p>
          <a:p>
            <a:pPr lvl="0"/>
            <a:r>
              <a:rPr lang="ru-RU" dirty="0" smtClean="0"/>
              <a:t>Оцениваем объём работы.</a:t>
            </a:r>
          </a:p>
          <a:p>
            <a:pPr lvl="0"/>
            <a:r>
              <a:rPr lang="ru-RU" dirty="0" smtClean="0"/>
              <a:t>Ставим задачу.</a:t>
            </a:r>
          </a:p>
          <a:p>
            <a:pPr lvl="0"/>
            <a:r>
              <a:rPr lang="ru-RU" dirty="0" smtClean="0"/>
              <a:t>Выполняем, контролируя правильность (иначе придётся всё переделывать).</a:t>
            </a:r>
          </a:p>
          <a:p>
            <a:pPr lvl="0"/>
            <a:r>
              <a:rPr lang="ru-RU" dirty="0" smtClean="0"/>
              <a:t>Если устаём — делаем физкультминутки.</a:t>
            </a:r>
          </a:p>
          <a:p>
            <a:pPr lvl="0"/>
            <a:r>
              <a:rPr lang="ru-RU" dirty="0" smtClean="0"/>
              <a:t>Если возникают трудности, обращаемся за помощью.</a:t>
            </a:r>
          </a:p>
          <a:p>
            <a:pPr lvl="0"/>
            <a:r>
              <a:rPr lang="ru-RU" dirty="0" smtClean="0"/>
              <a:t>Доводим дело до конца.</a:t>
            </a:r>
          </a:p>
          <a:p>
            <a:pPr lvl="0"/>
            <a:r>
              <a:rPr lang="ru-RU" dirty="0" smtClean="0"/>
              <a:t>Проверяем, исправляем ошибки.</a:t>
            </a:r>
          </a:p>
          <a:p>
            <a:pPr lvl="0"/>
            <a:r>
              <a:rPr lang="ru-RU" dirty="0" smtClean="0"/>
              <a:t>Только выполнив задание до конца, переходим к следующей деятельности. </a:t>
            </a:r>
          </a:p>
          <a:p>
            <a:pPr>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t>Школьные трудности у обучающихся первых классов</a:t>
            </a:r>
            <a:endParaRPr lang="ru-RU" dirty="0"/>
          </a:p>
        </p:txBody>
      </p:sp>
      <p:sp>
        <p:nvSpPr>
          <p:cNvPr id="3" name="Содержимое 2"/>
          <p:cNvSpPr>
            <a:spLocks noGrp="1"/>
          </p:cNvSpPr>
          <p:nvPr>
            <p:ph idx="1"/>
          </p:nvPr>
        </p:nvSpPr>
        <p:spPr/>
        <p:txBody>
          <a:bodyPr/>
          <a:lstStyle/>
          <a:p>
            <a:r>
              <a:rPr lang="ru-RU" dirty="0" smtClean="0"/>
              <a:t>Ребенок слишком торопится при выполнении заданий</a:t>
            </a:r>
            <a:endParaRPr lang="ru-RU" dirty="0"/>
          </a:p>
        </p:txBody>
      </p:sp>
      <p:pic>
        <p:nvPicPr>
          <p:cNvPr id="46082" name="Picture 2" descr="https://lh3.googleusercontent.com/9ird0KlNKUBqXk4B3mk_JgTDK1o2xW2PigY3BcbEp48RRPxM6w_Ke0JrqqgIKdlY3sf6h97Kz6YlgP9ks3EBACvZ43sDtSo2HbAi18tvXWAcHGx7m_R7gTrU9LpJvlNrXgvILz8"/>
          <p:cNvPicPr>
            <a:picLocks noChangeAspect="1" noChangeArrowheads="1"/>
          </p:cNvPicPr>
          <p:nvPr/>
        </p:nvPicPr>
        <p:blipFill>
          <a:blip r:embed="rId2" cstate="print"/>
          <a:srcRect/>
          <a:stretch>
            <a:fillRect/>
          </a:stretch>
        </p:blipFill>
        <p:spPr bwMode="auto">
          <a:xfrm>
            <a:off x="1" y="3374994"/>
            <a:ext cx="4644008" cy="3483006"/>
          </a:xfrm>
          <a:prstGeom prst="rect">
            <a:avLst/>
          </a:prstGeom>
          <a:noFill/>
        </p:spPr>
      </p:pic>
      <p:pic>
        <p:nvPicPr>
          <p:cNvPr id="46084" name="Picture 4" descr="https://labuda.blog/wp-content/uploads/2020/09/1fb1ceb89abc42517f1fc2d80590a775.jpg"/>
          <p:cNvPicPr>
            <a:picLocks noChangeAspect="1" noChangeArrowheads="1"/>
          </p:cNvPicPr>
          <p:nvPr/>
        </p:nvPicPr>
        <p:blipFill>
          <a:blip r:embed="rId3" cstate="print"/>
          <a:srcRect/>
          <a:stretch>
            <a:fillRect/>
          </a:stretch>
        </p:blipFill>
        <p:spPr bwMode="auto">
          <a:xfrm>
            <a:off x="4644009" y="3356992"/>
            <a:ext cx="4499992" cy="35010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8130"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stretch>
            <a:fillRect/>
          </a:stretch>
        </p:blipFill>
        <p:spPr>
          <a:xfrm>
            <a:off x="6444208" y="4221088"/>
            <a:ext cx="2423108" cy="2636912"/>
          </a:xfrm>
          <a:prstGeom prst="rect">
            <a:avLst/>
          </a:prstGeom>
        </p:spPr>
      </p:pic>
      <p:sp>
        <p:nvSpPr>
          <p:cNvPr id="2050" name="Rectangle 2"/>
          <p:cNvSpPr>
            <a:spLocks noGrp="1" noChangeArrowheads="1"/>
          </p:cNvSpPr>
          <p:nvPr>
            <p:ph type="ctrTitle"/>
          </p:nvPr>
        </p:nvSpPr>
        <p:spPr>
          <a:xfrm>
            <a:off x="1907704" y="1700808"/>
            <a:ext cx="7236296" cy="2304256"/>
          </a:xfrm>
        </p:spPr>
        <p:txBody>
          <a:bodyPr>
            <a:normAutofit fontScale="90000"/>
          </a:bodyPr>
          <a:lstStyle/>
          <a:p>
            <a:r>
              <a:rPr lang="ru-RU" sz="4800" b="1" i="1" dirty="0" smtClean="0">
                <a:solidFill>
                  <a:schemeClr val="tx1"/>
                </a:solidFill>
                <a:latin typeface="Times New Roman" pitchFamily="18" charset="0"/>
                <a:cs typeface="Times New Roman" pitchFamily="18" charset="0"/>
              </a:rPr>
              <a:t>Тревожный </a:t>
            </a:r>
            <a:r>
              <a:rPr lang="ru-RU" sz="4800" b="1" i="1" dirty="0" err="1" smtClean="0">
                <a:solidFill>
                  <a:schemeClr val="tx1"/>
                </a:solidFill>
                <a:latin typeface="Times New Roman" pitchFamily="18" charset="0"/>
                <a:cs typeface="Times New Roman" pitchFamily="18" charset="0"/>
              </a:rPr>
              <a:t>родитель-тревожный</a:t>
            </a:r>
            <a:r>
              <a:rPr lang="ru-RU" sz="4800" b="1" i="1" dirty="0" smtClean="0">
                <a:solidFill>
                  <a:schemeClr val="tx1"/>
                </a:solidFill>
                <a:latin typeface="Times New Roman" pitchFamily="18" charset="0"/>
                <a:cs typeface="Times New Roman" pitchFamily="18" charset="0"/>
              </a:rPr>
              <a:t> ребенок </a:t>
            </a:r>
            <a:endParaRPr lang="ru-RU" sz="4800" b="1" i="1" dirty="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2771775" y="4652963"/>
            <a:ext cx="6019800" cy="1773237"/>
          </a:xfrm>
        </p:spPr>
        <p:txBody>
          <a:bodyPr/>
          <a:lstStyle/>
          <a:p>
            <a:pPr algn="r">
              <a:lnSpc>
                <a:spcPct val="80000"/>
              </a:lnSpc>
            </a:pPr>
            <a:endParaRPr lang="ru-RU" sz="700" b="1" dirty="0"/>
          </a:p>
          <a:p>
            <a:pPr algn="r">
              <a:lnSpc>
                <a:spcPct val="80000"/>
              </a:lnSpc>
            </a:pPr>
            <a:endParaRPr lang="ru-RU" sz="700" b="1" dirty="0"/>
          </a:p>
          <a:p>
            <a:pPr algn="r">
              <a:lnSpc>
                <a:spcPct val="80000"/>
              </a:lnSpc>
            </a:pPr>
            <a:endParaRPr lang="ru-RU" sz="700" b="1" dirty="0"/>
          </a:p>
          <a:p>
            <a:pPr algn="r">
              <a:lnSpc>
                <a:spcPct val="80000"/>
              </a:lnSpc>
            </a:pPr>
            <a:endParaRPr lang="ru-RU" sz="700" b="1" dirty="0"/>
          </a:p>
          <a:p>
            <a:pPr algn="r">
              <a:lnSpc>
                <a:spcPct val="80000"/>
              </a:lnSpc>
            </a:pPr>
            <a:endParaRPr lang="ru-RU" sz="700" b="1" dirty="0"/>
          </a:p>
        </p:txBody>
      </p:sp>
      <p:pic>
        <p:nvPicPr>
          <p:cNvPr id="25602" name="Picture 2" descr="https://www.syl.ru/misc/i/ni/1/9/9/8/5/7/5/i/1998575.jpg"/>
          <p:cNvPicPr>
            <a:picLocks noChangeAspect="1" noChangeArrowheads="1"/>
          </p:cNvPicPr>
          <p:nvPr/>
        </p:nvPicPr>
        <p:blipFill>
          <a:blip r:embed="rId4" cstate="print"/>
          <a:srcRect/>
          <a:stretch>
            <a:fillRect/>
          </a:stretch>
        </p:blipFill>
        <p:spPr bwMode="auto">
          <a:xfrm>
            <a:off x="0" y="4221088"/>
            <a:ext cx="3904502" cy="2636912"/>
          </a:xfrm>
          <a:prstGeom prst="rect">
            <a:avLst/>
          </a:prstGeom>
          <a:noFill/>
        </p:spPr>
      </p:pic>
    </p:spTree>
    <p:extLst>
      <p:ext uri="{BB962C8B-B14F-4D97-AF65-F5344CB8AC3E}">
        <p14:creationId xmlns:p14="http://schemas.microsoft.com/office/powerpoint/2010/main" val="4286531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Режим дня первоклассника</a:t>
            </a:r>
            <a:endParaRPr lang="ru-RU" i="1" dirty="0"/>
          </a:p>
        </p:txBody>
      </p:sp>
      <p:sp>
        <p:nvSpPr>
          <p:cNvPr id="3" name="Содержимое 2"/>
          <p:cNvSpPr>
            <a:spLocks noGrp="1"/>
          </p:cNvSpPr>
          <p:nvPr>
            <p:ph idx="1"/>
          </p:nvPr>
        </p:nvSpPr>
        <p:spPr/>
        <p:txBody>
          <a:bodyPr/>
          <a:lstStyle/>
          <a:p>
            <a:r>
              <a:rPr lang="ru-RU" dirty="0" smtClean="0"/>
              <a:t>Режим дня первоклассника — это расписание, которое позволяет чередовать учёбу, отдых и другие задачи, чтобы облегчить адаптацию к школе.</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Режим дня первоклассника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Рекомендации:</a:t>
            </a:r>
          </a:p>
          <a:p>
            <a:r>
              <a:rPr lang="ru-RU" b="1" dirty="0" smtClean="0"/>
              <a:t>Уделите внимание качественному сну ребёнка. </a:t>
            </a:r>
            <a:r>
              <a:rPr lang="ru-RU" dirty="0" smtClean="0"/>
              <a:t>Для первоклассников продолжительность сна должна быть не менее 10 часов.</a:t>
            </a:r>
          </a:p>
          <a:p>
            <a:r>
              <a:rPr lang="ru-RU" b="1" dirty="0" smtClean="0"/>
              <a:t>Учитывайте биологические часы ребёнка. </a:t>
            </a:r>
            <a:r>
              <a:rPr lang="ru-RU" dirty="0" smtClean="0"/>
              <a:t>Считается, что пик активности у первоклашек приходится на период с 16.00 до 18.00, а после этого наступает спад. Выполнение заданий, требующих умственной нагрузки, отработку навыков чтения и письма можно оставить на это время, а вечером уделить внимание отдыху, общению в семье, развивающим мероприятиям или кружкам.</a:t>
            </a:r>
          </a:p>
          <a:p>
            <a:r>
              <a:rPr lang="ru-RU" b="1" dirty="0" smtClean="0"/>
              <a:t>Составить дома распорядок дня совместно с ребенком</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assets-global.website-files.com/599873abab717100012c91ea/5f21a606f0bf90bfeac5c7e7_%D0%A0%D0%B0%D1%81%D0%BF%D0%B8%D1%81%D0%B0%D0%BD%D0%B8%D0%B5%20(1).pn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564905"/>
            <a:ext cx="8686800" cy="1944216"/>
          </a:xfrm>
        </p:spPr>
        <p:txBody>
          <a:bodyPr>
            <a:normAutofit/>
          </a:bodyPr>
          <a:lstStyle/>
          <a:p>
            <a:pPr algn="ctr">
              <a:buNone/>
            </a:pPr>
            <a:r>
              <a:rPr lang="ru-RU" sz="5400" dirty="0" smtClean="0"/>
              <a:t>Благодарим за внимание!</a:t>
            </a:r>
            <a:endParaRPr lang="ru-RU"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stretch>
            <a:fillRect/>
          </a:stretch>
        </p:blipFill>
        <p:spPr>
          <a:xfrm>
            <a:off x="7722791" y="4843982"/>
            <a:ext cx="1331266" cy="2014018"/>
          </a:xfrm>
          <a:prstGeom prst="rect">
            <a:avLst/>
          </a:prstGeom>
        </p:spPr>
      </p:pic>
      <p:sp>
        <p:nvSpPr>
          <p:cNvPr id="27650" name="Rectangle 2"/>
          <p:cNvSpPr>
            <a:spLocks noGrp="1" noChangeArrowheads="1"/>
          </p:cNvSpPr>
          <p:nvPr>
            <p:ph type="title"/>
          </p:nvPr>
        </p:nvSpPr>
        <p:spPr>
          <a:xfrm>
            <a:off x="430386" y="116632"/>
            <a:ext cx="9254182" cy="1371600"/>
          </a:xfrm>
        </p:spPr>
        <p:txBody>
          <a:bodyPr/>
          <a:lstStyle/>
          <a:p>
            <a:pPr algn="ctr"/>
            <a:r>
              <a:rPr lang="ru-RU" sz="2800" b="1" dirty="0" smtClean="0">
                <a:solidFill>
                  <a:srgbClr val="002060"/>
                </a:solidFill>
                <a:latin typeface="Times New Roman" panose="02020603050405020304" pitchFamily="18" charset="0"/>
                <a:cs typeface="Times New Roman" panose="02020603050405020304" pitchFamily="18" charset="0"/>
              </a:rPr>
              <a:t>Причины возникновения тревожности</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27651" name="Rectangle 3"/>
          <p:cNvSpPr>
            <a:spLocks noGrp="1" noChangeArrowheads="1"/>
          </p:cNvSpPr>
          <p:nvPr>
            <p:ph idx="1"/>
          </p:nvPr>
        </p:nvSpPr>
        <p:spPr>
          <a:xfrm>
            <a:off x="323528" y="1340768"/>
            <a:ext cx="8064896" cy="5517232"/>
          </a:xfrm>
        </p:spPr>
        <p:txBody>
          <a:bodyPr/>
          <a:lstStyle/>
          <a:p>
            <a:pPr>
              <a:lnSpc>
                <a:spcPct val="80000"/>
              </a:lnSpc>
            </a:pPr>
            <a:r>
              <a:rPr lang="ru-RU" sz="2400" dirty="0" smtClean="0">
                <a:latin typeface="Times New Roman" pitchFamily="18" charset="0"/>
              </a:rPr>
              <a:t> </a:t>
            </a:r>
            <a:r>
              <a:rPr lang="ru-RU" sz="2400" dirty="0">
                <a:latin typeface="Times New Roman" pitchFamily="18" charset="0"/>
              </a:rPr>
              <a:t>Усилению в ребенке тревожности могут способствовать такие факторы, как завышенные требования со стороны взрослых, так как они вызывают ситуацию хронической </a:t>
            </a:r>
            <a:r>
              <a:rPr lang="ru-RU" sz="2400" dirty="0" smtClean="0">
                <a:latin typeface="Times New Roman" pitchFamily="18" charset="0"/>
              </a:rPr>
              <a:t>не успешности.</a:t>
            </a:r>
            <a:endParaRPr lang="ru-RU" sz="2400" dirty="0">
              <a:latin typeface="Times New Roman" pitchFamily="18" charset="0"/>
            </a:endParaRPr>
          </a:p>
          <a:p>
            <a:pPr>
              <a:lnSpc>
                <a:spcPct val="80000"/>
              </a:lnSpc>
            </a:pPr>
            <a:r>
              <a:rPr lang="ru-RU" sz="2400" dirty="0" smtClean="0">
                <a:latin typeface="Times New Roman" pitchFamily="18" charset="0"/>
              </a:rPr>
              <a:t> </a:t>
            </a:r>
            <a:r>
              <a:rPr lang="ru-RU" sz="2400" dirty="0">
                <a:latin typeface="Times New Roman" pitchFamily="18" charset="0"/>
              </a:rPr>
              <a:t>Еще один фактор, способствующий формированию тревожности, — частые упреки, вызывающие чувство вины. В этом случае ребенок постоянно боится оказаться виноватым перед родителями</a:t>
            </a:r>
            <a:r>
              <a:rPr lang="ru-RU" sz="2400" dirty="0" smtClean="0">
                <a:latin typeface="Times New Roman" pitchFamily="18" charset="0"/>
              </a:rPr>
              <a:t>.</a:t>
            </a:r>
            <a:endParaRPr lang="ru-RU" sz="2400" dirty="0">
              <a:latin typeface="Times New Roman" pitchFamily="18" charset="0"/>
            </a:endParaRPr>
          </a:p>
          <a:p>
            <a:pPr>
              <a:lnSpc>
                <a:spcPct val="80000"/>
              </a:lnSpc>
            </a:pPr>
            <a:r>
              <a:rPr lang="ru-RU" sz="2400" dirty="0" smtClean="0">
                <a:latin typeface="Times New Roman" pitchFamily="18" charset="0"/>
              </a:rPr>
              <a:t>Часто </a:t>
            </a:r>
            <a:r>
              <a:rPr lang="ru-RU" sz="2400" dirty="0">
                <a:latin typeface="Times New Roman" pitchFamily="18" charset="0"/>
              </a:rPr>
              <a:t>причиной тревожности у детей является и сдержанность родителей в выражении чувств при наличии многочисленных предостережений – «Я так переживаю за тебя, только бы с тобой ничего не случилось</a:t>
            </a:r>
            <a:r>
              <a:rPr lang="ru-RU" sz="2400" dirty="0" smtClean="0">
                <a:latin typeface="Times New Roman" pitchFamily="18" charset="0"/>
              </a:rPr>
              <a:t>».</a:t>
            </a:r>
            <a:endParaRPr lang="ru-RU" sz="2400" dirty="0">
              <a:latin typeface="Times New Roman" pitchFamily="18" charset="0"/>
            </a:endParaRPr>
          </a:p>
          <a:p>
            <a:pPr>
              <a:lnSpc>
                <a:spcPct val="80000"/>
              </a:lnSpc>
            </a:pPr>
            <a:r>
              <a:rPr lang="ru-RU" sz="2400" dirty="0" smtClean="0">
                <a:latin typeface="Times New Roman" pitchFamily="18" charset="0"/>
              </a:rPr>
              <a:t>Авторитарный </a:t>
            </a:r>
            <a:r>
              <a:rPr lang="ru-RU" sz="2400" dirty="0">
                <a:latin typeface="Times New Roman" pitchFamily="18" charset="0"/>
              </a:rPr>
              <a:t>стиль воспитания.  Родители, которые его придерживаются, крайне редко учитывают желания и мнение своего ребенка.</a:t>
            </a:r>
          </a:p>
          <a:p>
            <a:pPr>
              <a:lnSpc>
                <a:spcPct val="80000"/>
              </a:lnSpc>
            </a:pPr>
            <a:endParaRPr lang="ru-RU" sz="2400" dirty="0">
              <a:latin typeface="Times New Roman" pitchFamily="18" charset="0"/>
            </a:endParaRPr>
          </a:p>
        </p:txBody>
      </p:sp>
    </p:spTree>
    <p:extLst>
      <p:ext uri="{BB962C8B-B14F-4D97-AF65-F5344CB8AC3E}">
        <p14:creationId xmlns:p14="http://schemas.microsoft.com/office/powerpoint/2010/main" val="1793132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512" y="0"/>
            <a:ext cx="8229600" cy="1371600"/>
          </a:xfrm>
        </p:spPr>
        <p:txBody>
          <a:bodyPr/>
          <a:lstStyle/>
          <a:p>
            <a:pPr algn="ctr"/>
            <a:r>
              <a:rPr lang="ru-RU" sz="2800" dirty="0" smtClean="0">
                <a:latin typeface="Times New Roman" panose="02020603050405020304" pitchFamily="18" charset="0"/>
                <a:cs typeface="Times New Roman" panose="02020603050405020304" pitchFamily="18" charset="0"/>
              </a:rPr>
              <a:t>   </a:t>
            </a:r>
            <a:r>
              <a:rPr lang="ru-RU" sz="2800" dirty="0" smtClean="0">
                <a:solidFill>
                  <a:schemeClr val="bg2">
                    <a:lumMod val="40000"/>
                    <a:lumOff val="60000"/>
                  </a:schemeClr>
                </a:solidFill>
                <a:latin typeface="Times New Roman" panose="02020603050405020304" pitchFamily="18" charset="0"/>
                <a:cs typeface="Times New Roman" panose="02020603050405020304" pitchFamily="18" charset="0"/>
              </a:rPr>
              <a:t>Причины возникновения тревожности</a:t>
            </a:r>
            <a:endParaRPr lang="ru-RU" sz="2800" dirty="0">
              <a:solidFill>
                <a:schemeClr val="bg2">
                  <a:lumMod val="40000"/>
                  <a:lumOff val="60000"/>
                </a:schemeClr>
              </a:solidFill>
              <a:latin typeface="Times New Roman" panose="02020603050405020304" pitchFamily="18" charset="0"/>
              <a:cs typeface="Times New Roman" panose="02020603050405020304" pitchFamily="18" charset="0"/>
            </a:endParaRPr>
          </a:p>
        </p:txBody>
      </p:sp>
      <p:sp useBgFill="1">
        <p:nvSpPr>
          <p:cNvPr id="27651" name="Rectangle 3"/>
          <p:cNvSpPr>
            <a:spLocks noGrp="1" noChangeArrowheads="1"/>
          </p:cNvSpPr>
          <p:nvPr>
            <p:ph idx="1"/>
          </p:nvPr>
        </p:nvSpPr>
        <p:spPr>
          <a:xfrm>
            <a:off x="323528" y="1196752"/>
            <a:ext cx="8229600" cy="5472608"/>
          </a:xfrm>
        </p:spPr>
        <p:txBody>
          <a:bodyPr/>
          <a:lstStyle/>
          <a:p>
            <a:pPr>
              <a:lnSpc>
                <a:spcPct val="80000"/>
              </a:lnSpc>
            </a:pPr>
            <a:r>
              <a:rPr lang="ru-RU" sz="2400" dirty="0" err="1" smtClean="0">
                <a:latin typeface="Times New Roman" pitchFamily="18" charset="0"/>
              </a:rPr>
              <a:t>Гиперопека</a:t>
            </a:r>
            <a:r>
              <a:rPr lang="ru-RU" sz="2400" dirty="0">
                <a:latin typeface="Times New Roman" pitchFamily="18" charset="0"/>
              </a:rPr>
              <a:t>. Заботливые мама и папа – хорошие родители. Но забота, контроль и даже любовь должны быть дозированными. Чрезмерная опека чревата тем, что малыш вырастет безвольным, не умеющим принимать решения и отвечать за свои поступки человеком. Такому индивиду очень сложно взаимодействовать с социумом. Дошкольник, страдающий от </a:t>
            </a:r>
            <a:r>
              <a:rPr lang="ru-RU" sz="2400" dirty="0" err="1">
                <a:latin typeface="Times New Roman" pitchFamily="18" charset="0"/>
              </a:rPr>
              <a:t>гиперпротекции</a:t>
            </a:r>
            <a:r>
              <a:rPr lang="ru-RU" sz="2400" dirty="0">
                <a:latin typeface="Times New Roman" pitchFamily="18" charset="0"/>
              </a:rPr>
              <a:t>, при попадании в детский сад столкнётся с множеством проблем, которые будут требовать от него самостоятельности решений и действий. В такой </a:t>
            </a:r>
            <a:r>
              <a:rPr lang="ru-RU" sz="2400" dirty="0" smtClean="0">
                <a:latin typeface="Times New Roman" pitchFamily="18" charset="0"/>
              </a:rPr>
              <a:t>стрессовой </a:t>
            </a:r>
            <a:r>
              <a:rPr lang="ru-RU" sz="2400" dirty="0">
                <a:latin typeface="Times New Roman" pitchFamily="18" charset="0"/>
              </a:rPr>
              <a:t>ситуации развитие повышенной тревожности ребенку гарантированно</a:t>
            </a:r>
            <a:r>
              <a:rPr lang="ru-RU" sz="2400" dirty="0" smtClean="0">
                <a:latin typeface="Times New Roman" pitchFamily="18" charset="0"/>
              </a:rPr>
              <a:t>.</a:t>
            </a:r>
          </a:p>
          <a:p>
            <a:pPr>
              <a:lnSpc>
                <a:spcPct val="80000"/>
              </a:lnSpc>
            </a:pPr>
            <a:r>
              <a:rPr lang="ru-RU" sz="2400" dirty="0" smtClean="0">
                <a:latin typeface="Times New Roman" pitchFamily="18" charset="0"/>
              </a:rPr>
              <a:t> </a:t>
            </a:r>
            <a:r>
              <a:rPr lang="ru-RU" sz="2400" dirty="0">
                <a:latin typeface="Times New Roman" pitchFamily="18" charset="0"/>
              </a:rPr>
              <a:t>Особенности темперамента. Тревожность дошкольников также часто бывает вызвана врожденной характеристикой личности – темпераментом. Наибольшая тревожность наблюдается у меланхоликов, которым и без влияния вышеперечисленным факторов, характерны эмоциональная хрупкость, инертность, слабость.</a:t>
            </a:r>
          </a:p>
        </p:txBody>
      </p:sp>
    </p:spTree>
    <p:extLst>
      <p:ext uri="{BB962C8B-B14F-4D97-AF65-F5344CB8AC3E}">
        <p14:creationId xmlns:p14="http://schemas.microsoft.com/office/powerpoint/2010/main" val="1540178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0528" y="210969"/>
            <a:ext cx="8229600" cy="1371600"/>
          </a:xfrm>
        </p:spPr>
        <p:txBody>
          <a:bodyPr/>
          <a:lstStyle/>
          <a:p>
            <a:pPr algn="ctr"/>
            <a:r>
              <a:rPr lang="ru-RU" sz="2800" dirty="0" smtClean="0">
                <a:solidFill>
                  <a:schemeClr val="bg2">
                    <a:lumMod val="40000"/>
                    <a:lumOff val="60000"/>
                  </a:schemeClr>
                </a:solidFill>
                <a:latin typeface="Times New Roman" panose="02020603050405020304" pitchFamily="18" charset="0"/>
                <a:cs typeface="Times New Roman" panose="02020603050405020304" pitchFamily="18" charset="0"/>
              </a:rPr>
              <a:t>   Причины возникновения тревожности</a:t>
            </a:r>
            <a:endParaRPr lang="ru-RU" sz="2800" dirty="0">
              <a:solidFill>
                <a:schemeClr val="bg2">
                  <a:lumMod val="40000"/>
                  <a:lumOff val="60000"/>
                </a:schemeClr>
              </a:solidFill>
              <a:latin typeface="Times New Roman" panose="02020603050405020304" pitchFamily="18" charset="0"/>
              <a:cs typeface="Times New Roman" panose="02020603050405020304" pitchFamily="18" charset="0"/>
            </a:endParaRPr>
          </a:p>
        </p:txBody>
      </p:sp>
      <p:sp>
        <p:nvSpPr>
          <p:cNvPr id="27651" name="Rectangle 3"/>
          <p:cNvSpPr>
            <a:spLocks noGrp="1" noChangeArrowheads="1"/>
          </p:cNvSpPr>
          <p:nvPr>
            <p:ph idx="1"/>
          </p:nvPr>
        </p:nvSpPr>
        <p:spPr>
          <a:xfrm>
            <a:off x="539552" y="1268760"/>
            <a:ext cx="8229600" cy="5472608"/>
          </a:xfrm>
        </p:spPr>
        <p:txBody>
          <a:bodyPr/>
          <a:lstStyle/>
          <a:p>
            <a:pPr>
              <a:lnSpc>
                <a:spcPct val="80000"/>
              </a:lnSpc>
            </a:pPr>
            <a:r>
              <a:rPr lang="ru-RU" sz="2400" dirty="0">
                <a:latin typeface="Times New Roman" pitchFamily="18" charset="0"/>
              </a:rPr>
              <a:t>Традиционализм отношений в семье. В этих семьях взаимоотношения с ребенком построены по принципу «должен» и «обязан».</a:t>
            </a:r>
          </a:p>
          <a:p>
            <a:pPr>
              <a:lnSpc>
                <a:spcPct val="80000"/>
              </a:lnSpc>
            </a:pPr>
            <a:r>
              <a:rPr lang="ru-RU" sz="2400" dirty="0">
                <a:latin typeface="Times New Roman" pitchFamily="18" charset="0"/>
              </a:rPr>
              <a:t>Открытые посылы и прямые угрозы. Обычно в подобных семьях ребенку говорят: «Сейчас же иди…» или «Если ты не пойдешь в детский сад, то я…».</a:t>
            </a:r>
          </a:p>
          <a:p>
            <a:pPr>
              <a:lnSpc>
                <a:spcPct val="80000"/>
              </a:lnSpc>
            </a:pPr>
            <a:r>
              <a:rPr lang="ru-RU" sz="2400" dirty="0">
                <a:latin typeface="Times New Roman" pitchFamily="18" charset="0"/>
              </a:rPr>
              <a:t>Недоверие ребенку. Многие родители проверяют карманы у детей, заглядывают в «потайные» места. Ребенку указывают, с кем дружить.</a:t>
            </a:r>
          </a:p>
          <a:p>
            <a:pPr>
              <a:lnSpc>
                <a:spcPct val="80000"/>
              </a:lnSpc>
            </a:pPr>
            <a:r>
              <a:rPr lang="ru-RU" sz="2400" dirty="0">
                <a:latin typeface="Times New Roman" pitchFamily="18" charset="0"/>
              </a:rPr>
              <a:t>Отдаленность родителей. Многие родители ходят в гости, театр или ездят отдыхать без детей. Ребенок ощущает себя брошенным, ему не с кем поговорить о своих проблемах и тревогах. У таких детей появляется страх одиночества.</a:t>
            </a:r>
          </a:p>
          <a:p>
            <a:pPr>
              <a:lnSpc>
                <a:spcPct val="80000"/>
              </a:lnSpc>
            </a:pPr>
            <a:r>
              <a:rPr lang="ru-RU" sz="2400" dirty="0">
                <a:latin typeface="Times New Roman" pitchFamily="18" charset="0"/>
              </a:rPr>
              <a:t> Отсутствие привязанности внутри семьи. Это семьи, где каждый имеет свою частную жизнь.</a:t>
            </a:r>
          </a:p>
          <a:p>
            <a:pPr>
              <a:lnSpc>
                <a:spcPct val="80000"/>
              </a:lnSpc>
            </a:pPr>
            <a:r>
              <a:rPr lang="ru-RU" sz="2400" dirty="0">
                <a:latin typeface="Times New Roman" pitchFamily="18" charset="0"/>
              </a:rPr>
              <a:t>Негативное отношение к престарелым. </a:t>
            </a:r>
          </a:p>
        </p:txBody>
      </p:sp>
    </p:spTree>
    <p:extLst>
      <p:ext uri="{BB962C8B-B14F-4D97-AF65-F5344CB8AC3E}">
        <p14:creationId xmlns:p14="http://schemas.microsoft.com/office/powerpoint/2010/main" val="2263385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29658" y="404664"/>
            <a:ext cx="8102782" cy="936104"/>
          </a:xfrm>
        </p:spPr>
        <p:txBody>
          <a:bodyPr>
            <a:normAutofit fontScale="90000"/>
          </a:bodyPr>
          <a:lstStyle/>
          <a:p>
            <a:pPr algn="ctr"/>
            <a:r>
              <a:rPr lang="ru-RU" sz="2800" dirty="0" smtClean="0">
                <a:solidFill>
                  <a:schemeClr val="bg2">
                    <a:lumMod val="40000"/>
                    <a:lumOff val="60000"/>
                  </a:schemeClr>
                </a:solidFill>
                <a:latin typeface="Times New Roman" pitchFamily="18" charset="0"/>
              </a:rPr>
              <a:t>Проявления тревожности</a:t>
            </a:r>
            <a:r>
              <a:rPr lang="ru-RU" dirty="0" smtClean="0"/>
              <a:t/>
            </a:r>
            <a:br>
              <a:rPr lang="ru-RU" dirty="0" smtClean="0"/>
            </a:br>
            <a:endParaRPr lang="ru-RU" dirty="0"/>
          </a:p>
        </p:txBody>
      </p:sp>
      <p:sp>
        <p:nvSpPr>
          <p:cNvPr id="29699" name="Rectangle 3"/>
          <p:cNvSpPr>
            <a:spLocks noGrp="1" noChangeArrowheads="1"/>
          </p:cNvSpPr>
          <p:nvPr>
            <p:ph type="body" idx="1"/>
          </p:nvPr>
        </p:nvSpPr>
        <p:spPr>
          <a:xfrm>
            <a:off x="429658" y="872716"/>
            <a:ext cx="8229600" cy="5868652"/>
          </a:xfrm>
        </p:spPr>
        <p:txBody>
          <a:bodyPr/>
          <a:lstStyle/>
          <a:p>
            <a:pPr>
              <a:lnSpc>
                <a:spcPct val="80000"/>
              </a:lnSpc>
              <a:buNone/>
            </a:pPr>
            <a:r>
              <a:rPr lang="ru-RU" sz="2400" i="1" dirty="0">
                <a:latin typeface="Times New Roman" pitchFamily="18" charset="0"/>
              </a:rPr>
              <a:t>Поведенческими формами проявления проблемы является</a:t>
            </a:r>
            <a:r>
              <a:rPr lang="ru-RU" sz="2400" dirty="0" smtClean="0">
                <a:latin typeface="Times New Roman" pitchFamily="18" charset="0"/>
              </a:rPr>
              <a:t>:</a:t>
            </a:r>
            <a:endParaRPr lang="ru-RU" sz="2400" dirty="0">
              <a:latin typeface="Times New Roman" pitchFamily="18" charset="0"/>
            </a:endParaRPr>
          </a:p>
          <a:p>
            <a:pPr>
              <a:lnSpc>
                <a:spcPct val="80000"/>
              </a:lnSpc>
            </a:pPr>
            <a:r>
              <a:rPr lang="ru-RU" sz="2400" dirty="0">
                <a:latin typeface="Times New Roman" pitchFamily="18" charset="0"/>
              </a:rPr>
              <a:t>Чрезмерная жестикуляция, торопливость;</a:t>
            </a:r>
          </a:p>
          <a:p>
            <a:pPr>
              <a:lnSpc>
                <a:spcPct val="80000"/>
              </a:lnSpc>
            </a:pPr>
            <a:r>
              <a:rPr lang="ru-RU" sz="2400" dirty="0">
                <a:latin typeface="Times New Roman" pitchFamily="18" charset="0"/>
              </a:rPr>
              <a:t>Необходимость что-то теребить в руках, грызть ногти;</a:t>
            </a:r>
          </a:p>
          <a:p>
            <a:pPr>
              <a:lnSpc>
                <a:spcPct val="80000"/>
              </a:lnSpc>
            </a:pPr>
            <a:r>
              <a:rPr lang="ru-RU" sz="2400" dirty="0">
                <a:latin typeface="Times New Roman" pitchFamily="18" charset="0"/>
              </a:rPr>
              <a:t>Плаксивость;</a:t>
            </a:r>
          </a:p>
          <a:p>
            <a:pPr>
              <a:lnSpc>
                <a:spcPct val="80000"/>
              </a:lnSpc>
            </a:pPr>
            <a:r>
              <a:rPr lang="ru-RU" sz="2400" dirty="0">
                <a:latin typeface="Times New Roman" pitchFamily="18" charset="0"/>
              </a:rPr>
              <a:t>Рассеянность;</a:t>
            </a:r>
          </a:p>
          <a:p>
            <a:pPr>
              <a:lnSpc>
                <a:spcPct val="80000"/>
              </a:lnSpc>
            </a:pPr>
            <a:r>
              <a:rPr lang="ru-RU" sz="2400" dirty="0">
                <a:latin typeface="Times New Roman" pitchFamily="18" charset="0"/>
              </a:rPr>
              <a:t>Ступор, если ребенку задали вопрос;</a:t>
            </a:r>
          </a:p>
          <a:p>
            <a:pPr>
              <a:lnSpc>
                <a:spcPct val="80000"/>
              </a:lnSpc>
            </a:pPr>
            <a:r>
              <a:rPr lang="ru-RU" sz="2400" dirty="0">
                <a:latin typeface="Times New Roman" pitchFamily="18" charset="0"/>
              </a:rPr>
              <a:t>Скованность</a:t>
            </a:r>
            <a:r>
              <a:rPr lang="ru-RU" sz="2400" dirty="0" smtClean="0">
                <a:latin typeface="Times New Roman" pitchFamily="18" charset="0"/>
              </a:rPr>
              <a:t>.</a:t>
            </a:r>
          </a:p>
          <a:p>
            <a:pPr>
              <a:lnSpc>
                <a:spcPct val="80000"/>
              </a:lnSpc>
              <a:buNone/>
            </a:pPr>
            <a:r>
              <a:rPr lang="ru-RU" sz="2400" i="1" dirty="0">
                <a:latin typeface="Times New Roman" pitchFamily="18" charset="0"/>
              </a:rPr>
              <a:t>Физиологические признаки тревожности у ребенка дошкольного возраста</a:t>
            </a:r>
            <a:r>
              <a:rPr lang="ru-RU" sz="2400" i="1" dirty="0" smtClean="0">
                <a:latin typeface="Times New Roman" pitchFamily="18" charset="0"/>
              </a:rPr>
              <a:t>:</a:t>
            </a:r>
            <a:endParaRPr lang="ru-RU" sz="2400" i="1" dirty="0">
              <a:latin typeface="Times New Roman" pitchFamily="18" charset="0"/>
            </a:endParaRPr>
          </a:p>
          <a:p>
            <a:pPr>
              <a:lnSpc>
                <a:spcPct val="80000"/>
              </a:lnSpc>
            </a:pPr>
            <a:r>
              <a:rPr lang="ru-RU" sz="2400" dirty="0">
                <a:latin typeface="Times New Roman" pitchFamily="18" charset="0"/>
              </a:rPr>
              <a:t>Беспокойный сон, бессонница;</a:t>
            </a:r>
          </a:p>
          <a:p>
            <a:pPr>
              <a:lnSpc>
                <a:spcPct val="80000"/>
              </a:lnSpc>
            </a:pPr>
            <a:r>
              <a:rPr lang="ru-RU" sz="2400" dirty="0">
                <a:latin typeface="Times New Roman" pitchFamily="18" charset="0"/>
              </a:rPr>
              <a:t>Повышенная потливость;</a:t>
            </a:r>
          </a:p>
          <a:p>
            <a:pPr>
              <a:lnSpc>
                <a:spcPct val="80000"/>
              </a:lnSpc>
            </a:pPr>
            <a:r>
              <a:rPr lang="ru-RU" sz="2400" dirty="0">
                <a:latin typeface="Times New Roman" pitchFamily="18" charset="0"/>
              </a:rPr>
              <a:t>Учащенное сердцебиение;</a:t>
            </a:r>
          </a:p>
          <a:p>
            <a:pPr>
              <a:lnSpc>
                <a:spcPct val="80000"/>
              </a:lnSpc>
            </a:pPr>
            <a:r>
              <a:rPr lang="ru-RU" sz="2400" dirty="0">
                <a:latin typeface="Times New Roman" pitchFamily="18" charset="0"/>
              </a:rPr>
              <a:t>Покраснения кожных покровов;</a:t>
            </a:r>
          </a:p>
          <a:p>
            <a:pPr>
              <a:lnSpc>
                <a:spcPct val="80000"/>
              </a:lnSpc>
            </a:pPr>
            <a:r>
              <a:rPr lang="ru-RU" sz="2400" dirty="0">
                <a:latin typeface="Times New Roman" pitchFamily="18" charset="0"/>
              </a:rPr>
              <a:t>Дрожание конечностей;</a:t>
            </a:r>
          </a:p>
          <a:p>
            <a:pPr>
              <a:lnSpc>
                <a:spcPct val="80000"/>
              </a:lnSpc>
            </a:pPr>
            <a:r>
              <a:rPr lang="ru-RU" sz="2400" dirty="0">
                <a:latin typeface="Times New Roman" pitchFamily="18" charset="0"/>
              </a:rPr>
              <a:t>Заикание;</a:t>
            </a:r>
          </a:p>
          <a:p>
            <a:pPr>
              <a:lnSpc>
                <a:spcPct val="80000"/>
              </a:lnSpc>
            </a:pPr>
            <a:r>
              <a:rPr lang="ru-RU" sz="2400" dirty="0">
                <a:latin typeface="Times New Roman" pitchFamily="18" charset="0"/>
              </a:rPr>
              <a:t>Нарушение аппетита.</a:t>
            </a:r>
          </a:p>
        </p:txBody>
      </p:sp>
      <p:pic>
        <p:nvPicPr>
          <p:cNvPr id="4" name="Рисунок 3"/>
          <p:cNvPicPr>
            <a:picLocks noChangeAspect="1"/>
          </p:cNvPicPr>
          <p:nvPr/>
        </p:nvPicPr>
        <p:blipFill>
          <a:blip r:embed="rId3" cstate="print"/>
          <a:stretch>
            <a:fillRect/>
          </a:stretch>
        </p:blipFill>
        <p:spPr>
          <a:xfrm>
            <a:off x="5367076" y="4437112"/>
            <a:ext cx="3618954" cy="2304256"/>
          </a:xfrm>
          <a:prstGeom prst="rect">
            <a:avLst/>
          </a:prstGeom>
        </p:spPr>
      </p:pic>
    </p:spTree>
    <p:extLst>
      <p:ext uri="{BB962C8B-B14F-4D97-AF65-F5344CB8AC3E}">
        <p14:creationId xmlns:p14="http://schemas.microsoft.com/office/powerpoint/2010/main" val="2471603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9750" y="188913"/>
            <a:ext cx="8229600" cy="792162"/>
          </a:xfrm>
        </p:spPr>
        <p:txBody>
          <a:bodyPr/>
          <a:lstStyle/>
          <a:p>
            <a:pPr algn="ctr"/>
            <a:r>
              <a:rPr lang="ru-RU" sz="2800" dirty="0" smtClean="0">
                <a:solidFill>
                  <a:schemeClr val="bg2">
                    <a:lumMod val="40000"/>
                    <a:lumOff val="60000"/>
                  </a:schemeClr>
                </a:solidFill>
                <a:latin typeface="Times New Roman" panose="02020603050405020304" pitchFamily="18" charset="0"/>
                <a:cs typeface="Times New Roman" panose="02020603050405020304" pitchFamily="18" charset="0"/>
              </a:rPr>
              <a:t>Советы родителям</a:t>
            </a:r>
            <a:endParaRPr lang="ru-RU" sz="2800" dirty="0">
              <a:solidFill>
                <a:schemeClr val="bg2">
                  <a:lumMod val="40000"/>
                  <a:lumOff val="60000"/>
                </a:schemeClr>
              </a:solidFill>
              <a:latin typeface="Times New Roman" panose="02020603050405020304" pitchFamily="18" charset="0"/>
              <a:cs typeface="Times New Roman" panose="02020603050405020304" pitchFamily="18" charset="0"/>
            </a:endParaRPr>
          </a:p>
        </p:txBody>
      </p:sp>
      <p:sp>
        <p:nvSpPr>
          <p:cNvPr id="34819" name="Rectangle 3"/>
          <p:cNvSpPr>
            <a:spLocks noGrp="1" noChangeArrowheads="1"/>
          </p:cNvSpPr>
          <p:nvPr>
            <p:ph type="body" idx="1"/>
          </p:nvPr>
        </p:nvSpPr>
        <p:spPr>
          <a:xfrm>
            <a:off x="297656" y="885446"/>
            <a:ext cx="8713788" cy="5949950"/>
          </a:xfrm>
        </p:spPr>
        <p:txBody>
          <a:bodyPr/>
          <a:lstStyle/>
          <a:p>
            <a:pPr>
              <a:lnSpc>
                <a:spcPct val="80000"/>
              </a:lnSpc>
            </a:pPr>
            <a:r>
              <a:rPr lang="ru-RU" sz="2000" dirty="0">
                <a:latin typeface="Times New Roman" pitchFamily="18" charset="0"/>
              </a:rPr>
              <a:t>Родители должны ежедневно отмечать успехи ребенка, сообщая о них в его присутствии другим членам семьи. Кроме того, необходимо отказаться от слов, которые унижают достоинство ребенка. Не надо требовать от ребенка извинений за тот или иной поступок, лучше пусть объяснит, почему он это сделал. </a:t>
            </a:r>
          </a:p>
          <a:p>
            <a:pPr>
              <a:lnSpc>
                <a:spcPct val="80000"/>
              </a:lnSpc>
            </a:pPr>
            <a:r>
              <a:rPr lang="ru-RU" sz="2000" dirty="0">
                <a:latin typeface="Times New Roman" pitchFamily="18" charset="0"/>
              </a:rPr>
              <a:t>Полезно снизить количество замечаний. Предложите родителям попробовать в течение одного только дня записать все замечания, высказанные ребенку. Вечером пусть они перечитают список. Скорее всего, для них станет очевидно, что большинство замечаний можно было бы не делать: они либо не принесли пользы, либо только повредили вам и вашему ребенку.</a:t>
            </a:r>
          </a:p>
          <a:p>
            <a:pPr>
              <a:lnSpc>
                <a:spcPct val="80000"/>
              </a:lnSpc>
            </a:pPr>
            <a:r>
              <a:rPr lang="ru-RU" sz="2000" dirty="0">
                <a:latin typeface="Times New Roman" pitchFamily="18" charset="0"/>
              </a:rPr>
              <a:t>Нельзя угрожать детям невыполнимыми </a:t>
            </a:r>
            <a:r>
              <a:rPr lang="ru-RU" sz="2000" dirty="0" smtClean="0">
                <a:latin typeface="Times New Roman" pitchFamily="18" charset="0"/>
              </a:rPr>
              <a:t>наказаниями. </a:t>
            </a:r>
            <a:r>
              <a:rPr lang="ru-RU" sz="2000" dirty="0">
                <a:latin typeface="Times New Roman" pitchFamily="18" charset="0"/>
              </a:rPr>
              <a:t>Они и без того боятся всего на свете. Лучше, если родители в качестве профилактики, не дожидаясь экстремальной ситуации, будут больше разговаривать с детьми, помогать им выражать свои мысли и чувства словами.</a:t>
            </a:r>
          </a:p>
          <a:p>
            <a:pPr>
              <a:lnSpc>
                <a:spcPct val="80000"/>
              </a:lnSpc>
            </a:pPr>
            <a:r>
              <a:rPr lang="ru-RU" sz="2000" dirty="0">
                <a:latin typeface="Times New Roman" pitchFamily="18" charset="0"/>
              </a:rPr>
              <a:t>Ласковые прикосновения родителей помогут тревожному ребенку обрести чувство уверенности и доверия к миру, а это избавит его от страха насмешки, предательства.</a:t>
            </a:r>
          </a:p>
          <a:p>
            <a:pPr>
              <a:lnSpc>
                <a:spcPct val="80000"/>
              </a:lnSpc>
            </a:pPr>
            <a:r>
              <a:rPr lang="ru-RU" sz="2000" dirty="0">
                <a:latin typeface="Times New Roman" pitchFamily="18" charset="0"/>
              </a:rPr>
              <a:t>Родители тревожного ребенка должны быть единодушны и последовательны, поощряя и </a:t>
            </a:r>
            <a:r>
              <a:rPr lang="ru-RU" sz="2000" dirty="0" smtClean="0">
                <a:latin typeface="Times New Roman" pitchFamily="18" charset="0"/>
              </a:rPr>
              <a:t>помогая исправлять ему ошибки.</a:t>
            </a:r>
            <a:endParaRPr lang="ru-RU" sz="2000" dirty="0">
              <a:latin typeface="Times New Roman" pitchFamily="18" charset="0"/>
            </a:endParaRPr>
          </a:p>
          <a:p>
            <a:pPr>
              <a:lnSpc>
                <a:spcPct val="80000"/>
              </a:lnSpc>
            </a:pPr>
            <a:r>
              <a:rPr lang="ru-RU" sz="2000" dirty="0">
                <a:latin typeface="Times New Roman" pitchFamily="18" charset="0"/>
              </a:rPr>
              <a:t>Родители тревожных детей часто сами испытывают мышечное напряжение, поэтому упражнения на релаксацию могут быть </a:t>
            </a:r>
            <a:r>
              <a:rPr lang="ru-RU" sz="2000" dirty="0" smtClean="0">
                <a:latin typeface="Times New Roman" pitchFamily="18" charset="0"/>
              </a:rPr>
              <a:t>полезны.</a:t>
            </a:r>
            <a:endParaRPr lang="ru-RU" sz="1800" dirty="0">
              <a:latin typeface="Times New Roman" pitchFamily="18" charset="0"/>
            </a:endParaRPr>
          </a:p>
        </p:txBody>
      </p:sp>
    </p:spTree>
    <p:extLst>
      <p:ext uri="{BB962C8B-B14F-4D97-AF65-F5344CB8AC3E}">
        <p14:creationId xmlns:p14="http://schemas.microsoft.com/office/powerpoint/2010/main" val="1643723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87674" y="-171400"/>
            <a:ext cx="7921252" cy="1584325"/>
          </a:xfrm>
        </p:spPr>
        <p:txBody>
          <a:bodyPr/>
          <a:lstStyle/>
          <a:p>
            <a:r>
              <a:rPr lang="ru-RU" sz="2400" dirty="0" smtClean="0">
                <a:latin typeface="Times New Roman" pitchFamily="18" charset="0"/>
              </a:rPr>
              <a:t>                      </a:t>
            </a:r>
            <a:r>
              <a:rPr lang="ru-RU" sz="2800" dirty="0" smtClean="0">
                <a:solidFill>
                  <a:schemeClr val="bg2">
                    <a:lumMod val="40000"/>
                    <a:lumOff val="60000"/>
                  </a:schemeClr>
                </a:solidFill>
                <a:latin typeface="Times New Roman" pitchFamily="18" charset="0"/>
              </a:rPr>
              <a:t>Профилактика тревожности.</a:t>
            </a:r>
            <a:endParaRPr lang="ru-RU" sz="2800" dirty="0">
              <a:solidFill>
                <a:schemeClr val="bg2">
                  <a:lumMod val="40000"/>
                  <a:lumOff val="60000"/>
                </a:schemeClr>
              </a:solidFill>
              <a:latin typeface="Times New Roman" pitchFamily="18" charset="0"/>
            </a:endParaRPr>
          </a:p>
        </p:txBody>
      </p:sp>
      <p:sp>
        <p:nvSpPr>
          <p:cNvPr id="35843" name="Rectangle 3"/>
          <p:cNvSpPr>
            <a:spLocks noGrp="1" noChangeArrowheads="1"/>
          </p:cNvSpPr>
          <p:nvPr>
            <p:ph type="body" idx="1"/>
          </p:nvPr>
        </p:nvSpPr>
        <p:spPr>
          <a:xfrm>
            <a:off x="333500" y="1196752"/>
            <a:ext cx="8229600" cy="5544616"/>
          </a:xfrm>
        </p:spPr>
        <p:txBody>
          <a:bodyPr/>
          <a:lstStyle/>
          <a:p>
            <a:pPr>
              <a:lnSpc>
                <a:spcPct val="80000"/>
              </a:lnSpc>
            </a:pPr>
            <a:r>
              <a:rPr lang="ru-RU" sz="2400" dirty="0" smtClean="0">
                <a:latin typeface="Times New Roman" pitchFamily="18" charset="0"/>
              </a:rPr>
              <a:t> </a:t>
            </a:r>
            <a:r>
              <a:rPr lang="ru-RU" sz="2400" dirty="0">
                <a:latin typeface="Times New Roman" pitchFamily="18" charset="0"/>
              </a:rPr>
              <a:t>Общаясь с ребенком, не подрывайте авторитет других значимых для него людей. (Например, нельзя говорить ребенку: "Много ваши учителя понимают! Бабушку лучше слушай</a:t>
            </a:r>
            <a:r>
              <a:rPr lang="ru-RU" sz="2400" dirty="0" smtClean="0">
                <a:latin typeface="Times New Roman" pitchFamily="18" charset="0"/>
              </a:rPr>
              <a:t>!")</a:t>
            </a:r>
          </a:p>
          <a:p>
            <a:pPr>
              <a:lnSpc>
                <a:spcPct val="80000"/>
              </a:lnSpc>
            </a:pPr>
            <a:r>
              <a:rPr lang="ru-RU" sz="2400" dirty="0" smtClean="0">
                <a:latin typeface="Times New Roman" pitchFamily="18" charset="0"/>
              </a:rPr>
              <a:t>Будьте </a:t>
            </a:r>
            <a:r>
              <a:rPr lang="ru-RU" sz="2400" dirty="0">
                <a:latin typeface="Times New Roman" pitchFamily="18" charset="0"/>
              </a:rPr>
              <a:t>последовательны в своих действиях, не запрещайте ребенку без всяких причин то, что вы разрешали раньше.</a:t>
            </a:r>
          </a:p>
          <a:p>
            <a:pPr>
              <a:lnSpc>
                <a:spcPct val="80000"/>
              </a:lnSpc>
            </a:pPr>
            <a:r>
              <a:rPr lang="ru-RU" sz="2400" dirty="0" smtClean="0">
                <a:latin typeface="Times New Roman" pitchFamily="18" charset="0"/>
              </a:rPr>
              <a:t>Учитывайте </a:t>
            </a:r>
            <a:r>
              <a:rPr lang="ru-RU" sz="2400" dirty="0">
                <a:latin typeface="Times New Roman" pitchFamily="18" charset="0"/>
              </a:rPr>
              <a:t>возможности детей, не требуйте от них того, что они не могут выполнить. Если ребенку с трудом дается какой-либо учебный предмет, лучше лишний раз помогите ему и окажите поддержку, а при достижении даже малейших успехов не забудьте похвалить.</a:t>
            </a:r>
          </a:p>
          <a:p>
            <a:pPr>
              <a:lnSpc>
                <a:spcPct val="80000"/>
              </a:lnSpc>
            </a:pPr>
            <a:r>
              <a:rPr lang="ru-RU" sz="2400" dirty="0" smtClean="0">
                <a:latin typeface="Times New Roman" pitchFamily="18" charset="0"/>
              </a:rPr>
              <a:t>Доверяйте </a:t>
            </a:r>
            <a:r>
              <a:rPr lang="ru-RU" sz="2400" dirty="0">
                <a:latin typeface="Times New Roman" pitchFamily="18" charset="0"/>
              </a:rPr>
              <a:t>ребенку, будьте с ним честными и принимайте таким, какой он есть.</a:t>
            </a:r>
          </a:p>
          <a:p>
            <a:pPr>
              <a:lnSpc>
                <a:spcPct val="80000"/>
              </a:lnSpc>
            </a:pPr>
            <a:r>
              <a:rPr lang="ru-RU" sz="2400" dirty="0" smtClean="0">
                <a:latin typeface="Times New Roman" pitchFamily="18" charset="0"/>
              </a:rPr>
              <a:t>Если </a:t>
            </a:r>
            <a:r>
              <a:rPr lang="ru-RU" sz="2400" dirty="0">
                <a:latin typeface="Times New Roman" pitchFamily="18" charset="0"/>
              </a:rPr>
              <a:t>по каким-либо объективным причинам ребенку трудно учиться, выберите для него кружок по душе, чтобы занятия в нем приносили ему радость и он не чувствовал себя ущемленным.</a:t>
            </a:r>
          </a:p>
        </p:txBody>
      </p:sp>
    </p:spTree>
    <p:extLst>
      <p:ext uri="{BB962C8B-B14F-4D97-AF65-F5344CB8AC3E}">
        <p14:creationId xmlns:p14="http://schemas.microsoft.com/office/powerpoint/2010/main" val="1173205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stretch>
            <a:fillRect/>
          </a:stretch>
        </p:blipFill>
        <p:spPr>
          <a:xfrm>
            <a:off x="6444208" y="4221088"/>
            <a:ext cx="2423108" cy="2636912"/>
          </a:xfrm>
          <a:prstGeom prst="rect">
            <a:avLst/>
          </a:prstGeom>
        </p:spPr>
      </p:pic>
      <p:sp>
        <p:nvSpPr>
          <p:cNvPr id="2050" name="Rectangle 2"/>
          <p:cNvSpPr>
            <a:spLocks noGrp="1" noChangeArrowheads="1"/>
          </p:cNvSpPr>
          <p:nvPr>
            <p:ph type="ctrTitle"/>
          </p:nvPr>
        </p:nvSpPr>
        <p:spPr>
          <a:xfrm>
            <a:off x="1907704" y="1700808"/>
            <a:ext cx="7236296" cy="2304256"/>
          </a:xfrm>
        </p:spPr>
        <p:txBody>
          <a:bodyPr>
            <a:normAutofit fontScale="90000"/>
          </a:bodyPr>
          <a:lstStyle/>
          <a:p>
            <a:r>
              <a:rPr lang="ru-RU" sz="4800" b="1" i="1" dirty="0" smtClean="0">
                <a:solidFill>
                  <a:schemeClr val="accent6">
                    <a:lumMod val="20000"/>
                    <a:lumOff val="80000"/>
                  </a:schemeClr>
                </a:solidFill>
                <a:latin typeface="Times New Roman" pitchFamily="18" charset="0"/>
                <a:cs typeface="Times New Roman" pitchFamily="18" charset="0"/>
              </a:rPr>
              <a:t>Тревожный </a:t>
            </a:r>
            <a:r>
              <a:rPr lang="ru-RU" sz="4800" b="1" i="1" dirty="0" err="1" smtClean="0">
                <a:solidFill>
                  <a:schemeClr val="accent6">
                    <a:lumMod val="20000"/>
                    <a:lumOff val="80000"/>
                  </a:schemeClr>
                </a:solidFill>
                <a:latin typeface="Times New Roman" pitchFamily="18" charset="0"/>
                <a:cs typeface="Times New Roman" pitchFamily="18" charset="0"/>
              </a:rPr>
              <a:t>родитель-тревожный</a:t>
            </a:r>
            <a:r>
              <a:rPr lang="ru-RU" sz="4800" b="1" i="1" dirty="0" smtClean="0">
                <a:solidFill>
                  <a:schemeClr val="accent6">
                    <a:lumMod val="20000"/>
                    <a:lumOff val="80000"/>
                  </a:schemeClr>
                </a:solidFill>
                <a:latin typeface="Times New Roman" pitchFamily="18" charset="0"/>
                <a:cs typeface="Times New Roman" pitchFamily="18" charset="0"/>
              </a:rPr>
              <a:t> ребенок </a:t>
            </a:r>
            <a:endParaRPr lang="ru-RU" sz="4800" b="1" i="1" dirty="0">
              <a:solidFill>
                <a:schemeClr val="accent6">
                  <a:lumMod val="20000"/>
                  <a:lumOff val="80000"/>
                </a:schemeClr>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2771775" y="4652963"/>
            <a:ext cx="6019800" cy="1773237"/>
          </a:xfrm>
        </p:spPr>
        <p:txBody>
          <a:bodyPr/>
          <a:lstStyle/>
          <a:p>
            <a:pPr algn="r">
              <a:lnSpc>
                <a:spcPct val="80000"/>
              </a:lnSpc>
            </a:pPr>
            <a:endParaRPr lang="ru-RU" sz="700" b="1" dirty="0"/>
          </a:p>
          <a:p>
            <a:pPr algn="r">
              <a:lnSpc>
                <a:spcPct val="80000"/>
              </a:lnSpc>
            </a:pPr>
            <a:endParaRPr lang="ru-RU" sz="700" b="1" dirty="0"/>
          </a:p>
          <a:p>
            <a:pPr algn="r">
              <a:lnSpc>
                <a:spcPct val="80000"/>
              </a:lnSpc>
            </a:pPr>
            <a:endParaRPr lang="ru-RU" sz="700" b="1" dirty="0"/>
          </a:p>
          <a:p>
            <a:pPr algn="r">
              <a:lnSpc>
                <a:spcPct val="80000"/>
              </a:lnSpc>
            </a:pPr>
            <a:endParaRPr lang="ru-RU" sz="700" b="1" dirty="0"/>
          </a:p>
          <a:p>
            <a:pPr algn="r">
              <a:lnSpc>
                <a:spcPct val="80000"/>
              </a:lnSpc>
            </a:pPr>
            <a:endParaRPr lang="ru-RU" sz="700" b="1" dirty="0"/>
          </a:p>
        </p:txBody>
      </p:sp>
      <p:pic>
        <p:nvPicPr>
          <p:cNvPr id="25602" name="Picture 2" descr="https://www.syl.ru/misc/i/ni/1/9/9/8/5/7/5/i/1998575.jpg"/>
          <p:cNvPicPr>
            <a:picLocks noChangeAspect="1" noChangeArrowheads="1"/>
          </p:cNvPicPr>
          <p:nvPr/>
        </p:nvPicPr>
        <p:blipFill>
          <a:blip r:embed="rId4" cstate="print"/>
          <a:srcRect/>
          <a:stretch>
            <a:fillRect/>
          </a:stretch>
        </p:blipFill>
        <p:spPr bwMode="auto">
          <a:xfrm>
            <a:off x="0" y="4221088"/>
            <a:ext cx="3904502" cy="2636912"/>
          </a:xfrm>
          <a:prstGeom prst="rect">
            <a:avLst/>
          </a:prstGeom>
          <a:noFill/>
        </p:spPr>
      </p:pic>
    </p:spTree>
    <p:extLst>
      <p:ext uri="{BB962C8B-B14F-4D97-AF65-F5344CB8AC3E}">
        <p14:creationId xmlns:p14="http://schemas.microsoft.com/office/powerpoint/2010/main" val="4108400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454</TotalTime>
  <Words>1222</Words>
  <Application>Microsoft Office PowerPoint</Application>
  <PresentationFormat>Экран (4:3)</PresentationFormat>
  <Paragraphs>113</Paragraphs>
  <Slides>23</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Calibri</vt:lpstr>
      <vt:lpstr>Franklin Gothic Book</vt:lpstr>
      <vt:lpstr>Franklin Gothic Medium</vt:lpstr>
      <vt:lpstr>Times New Roman</vt:lpstr>
      <vt:lpstr>Wingdings 2</vt:lpstr>
      <vt:lpstr>Трек</vt:lpstr>
      <vt:lpstr>Школьные трудности у обучающихся первых классов. </vt:lpstr>
      <vt:lpstr>Тревожный родитель-тревожный ребенок </vt:lpstr>
      <vt:lpstr>Причины возникновения тревожности</vt:lpstr>
      <vt:lpstr>   Причины возникновения тревожности</vt:lpstr>
      <vt:lpstr>   Причины возникновения тревожности</vt:lpstr>
      <vt:lpstr>Проявления тревожности </vt:lpstr>
      <vt:lpstr>Советы родителям</vt:lpstr>
      <vt:lpstr>                      Профилактика тревожности.</vt:lpstr>
      <vt:lpstr>Тревожный родитель-тревожный ребенок </vt:lpstr>
      <vt:lpstr>Трудности школьного адаптационного периода </vt:lpstr>
      <vt:lpstr>Новые изменения в жизни ребенка</vt:lpstr>
      <vt:lpstr>Факторы адаптации ребенка к школе</vt:lpstr>
      <vt:lpstr>Как понять, что у ребенка проблемы в школе</vt:lpstr>
      <vt:lpstr>Школьные трудности у обучающихся первых классов</vt:lpstr>
      <vt:lpstr>Школьные трудности у обучающихся первых классов</vt:lpstr>
      <vt:lpstr>Школьные трудности у обучающихся первых классов</vt:lpstr>
      <vt:lpstr>Школьные трудности у обучающихся первых классов</vt:lpstr>
      <vt:lpstr>Школьные трудности у обучающихся первых классов</vt:lpstr>
      <vt:lpstr>Презентация PowerPoint</vt:lpstr>
      <vt:lpstr>Режим дня первоклассника</vt:lpstr>
      <vt:lpstr>Режим дня первоклассника</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Школьные трудности у обучающихся первых классов.</dc:title>
  <dc:creator>Дарья</dc:creator>
  <cp:lastModifiedBy>dyakov_nm@outlook.com</cp:lastModifiedBy>
  <cp:revision>22</cp:revision>
  <dcterms:created xsi:type="dcterms:W3CDTF">2021-05-12T05:40:27Z</dcterms:created>
  <dcterms:modified xsi:type="dcterms:W3CDTF">2022-03-23T16:24:29Z</dcterms:modified>
</cp:coreProperties>
</file>