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81" r:id="rId2"/>
    <p:sldId id="257" r:id="rId3"/>
    <p:sldId id="274" r:id="rId4"/>
    <p:sldId id="285" r:id="rId5"/>
    <p:sldId id="279" r:id="rId6"/>
    <p:sldId id="278" r:id="rId7"/>
    <p:sldId id="275" r:id="rId8"/>
    <p:sldId id="266" r:id="rId9"/>
    <p:sldId id="258" r:id="rId10"/>
    <p:sldId id="283" r:id="rId11"/>
    <p:sldId id="276" r:id="rId12"/>
    <p:sldId id="284" r:id="rId13"/>
    <p:sldId id="264" r:id="rId14"/>
    <p:sldId id="260" r:id="rId15"/>
    <p:sldId id="259" r:id="rId16"/>
    <p:sldId id="262" r:id="rId17"/>
    <p:sldId id="256" r:id="rId18"/>
    <p:sldId id="277" r:id="rId19"/>
    <p:sldId id="261" r:id="rId20"/>
    <p:sldId id="269" r:id="rId21"/>
    <p:sldId id="268" r:id="rId22"/>
    <p:sldId id="270" r:id="rId23"/>
    <p:sldId id="280" r:id="rId24"/>
    <p:sldId id="271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7634" autoAdjust="0"/>
  </p:normalViewPr>
  <p:slideViewPr>
    <p:cSldViewPr snapToGrid="0">
      <p:cViewPr varScale="1">
        <p:scale>
          <a:sx n="60" d="100"/>
          <a:sy n="60" d="100"/>
        </p:scale>
        <p:origin x="-996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21CF71-0ACA-4C69-9802-22D0152E7C15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0DF31C-F778-44CC-A07E-A12371DB750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4028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F31C-F778-44CC-A07E-A12371DB750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586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F31C-F778-44CC-A07E-A12371DB750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14493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0DF31C-F778-44CC-A07E-A12371DB750F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3683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175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2911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2874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0555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9731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74997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1616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00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0764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686809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5967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3049B5-0A10-4862-9E23-E8273DACEE48}" type="datetimeFigureOut">
              <a:rPr lang="ru-RU" smtClean="0"/>
              <a:pPr/>
              <a:t>15.11.2021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FB6AA-EEC4-4C1A-83A6-69FB74FE751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4485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14.jpeg"/><Relationship Id="rId10" Type="http://schemas.openxmlformats.org/officeDocument/2006/relationships/image" Target="../media/image19.png"/><Relationship Id="rId4" Type="http://schemas.openxmlformats.org/officeDocument/2006/relationships/image" Target="../media/image13.jpeg"/><Relationship Id="rId9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chelrestoran.ru/materials/story-recipes/kak-pitalis-russkie-voiny/" TargetMode="External"/><Relationship Id="rId2" Type="http://schemas.openxmlformats.org/officeDocument/2006/relationships/hyperlink" Target="https://histrf.ru/lenta-vremeni/event/view/nievskaia-bitv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-nevsky.ru/library/ocherki-istorii-novgoroda-velikogo12.html" TargetMode="External"/><Relationship Id="rId5" Type="http://schemas.openxmlformats.org/officeDocument/2006/relationships/hyperlink" Target="https://history.wikireading.ru/287440" TargetMode="External"/><Relationship Id="rId4" Type="http://schemas.openxmlformats.org/officeDocument/2006/relationships/hyperlink" Target="http://alnevsobor.ru/zhitie-aleksandra-nevskog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0268" y="993422"/>
            <a:ext cx="10913532" cy="51835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С какими святыми воинами мы познакомились на уроках?</a:t>
            </a:r>
          </a:p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Кто изображен на рисунках воспитанников и кадет? Как вы догадались?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8950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711" y="365126"/>
            <a:ext cx="12180711" cy="933096"/>
          </a:xfrm>
        </p:spPr>
        <p:txBody>
          <a:bodyPr>
            <a:noAutofit/>
          </a:bodyPr>
          <a:lstStyle/>
          <a:p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Историческая реконструкция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воспроизведение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исторического события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04622"/>
            <a:ext cx="10515600" cy="4472341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реконструировать события военного похода новгородского князя Александра перед Невской битвой.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пределить расстояние в километрах и предполагаемое время в пути;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одобрать воинов из числа добровольцев-новгородцев;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ыявить, какие продукты использовали во время военных походов того времени;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родумать виды снаряжения.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948340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0889" y="801511"/>
            <a:ext cx="10732911" cy="53754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1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Перед вами карта Новгородского княжества 13 века, на которой показан маршрут похода князя Александра в устье Ижоры, где произошла Невская битва. Необходимо определить примерное расстояние в километрах – современной меры длины.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преодолении галопом больших расстояний лошади скачут со средней скоростью около 15-18 км/ч и способны в день преодолеть 30-50 километров, останавливаясь для отдыха каждые 3-3,5 часа.</a:t>
            </a:r>
          </a:p>
          <a:p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3081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2763" y="203201"/>
            <a:ext cx="4686473" cy="6301141"/>
          </a:xfrm>
        </p:spPr>
      </p:pic>
    </p:spTree>
    <p:extLst>
      <p:ext uri="{BB962C8B-B14F-4D97-AF65-F5344CB8AC3E}">
        <p14:creationId xmlns:p14="http://schemas.microsoft.com/office/powerpoint/2010/main" xmlns="" val="38162825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14933" y="365124"/>
            <a:ext cx="2460978" cy="2660297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 </a:t>
            </a:r>
            <a:r>
              <a:rPr lang="ru-RU" sz="3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МихайловичВаснецов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«Прошлое Великого Новгорода»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401" y="365124"/>
            <a:ext cx="8636000" cy="6204634"/>
          </a:xfrm>
        </p:spPr>
      </p:pic>
    </p:spTree>
    <p:extLst>
      <p:ext uri="{BB962C8B-B14F-4D97-AF65-F5344CB8AC3E}">
        <p14:creationId xmlns:p14="http://schemas.microsoft.com/office/powerpoint/2010/main" xmlns="" val="3230504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654756"/>
            <a:ext cx="10515600" cy="620324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«…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Онтон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котельник, Яков Храбрый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гвоздочник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Иванка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опонник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Страшка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серебреник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Гаврила щитник,  Петр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усмошвец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Микифор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древодел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Михайло гончар,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Афонька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тульник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marL="0" indent="0">
              <a:buNone/>
            </a:pP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Илья косторез…»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новгородской летописи</a:t>
            </a:r>
          </a:p>
          <a:p>
            <a:pPr marL="0" indent="0">
              <a:buNone/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2. Определить вид ремесла: соотнести ремесленника и его изделие</a:t>
            </a:r>
            <a:endParaRPr lang="ru-RU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55066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98112263"/>
              </p:ext>
            </p:extLst>
          </p:nvPr>
        </p:nvGraphicFramePr>
        <p:xfrm>
          <a:off x="90310" y="146756"/>
          <a:ext cx="12038984" cy="664564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0577">
                  <a:extLst>
                    <a:ext uri="{9D8B030D-6E8A-4147-A177-3AD203B41FA5}">
                      <a16:colId xmlns:a16="http://schemas.microsoft.com/office/drawing/2014/main" xmlns="" val="866638092"/>
                    </a:ext>
                  </a:extLst>
                </a:gridCol>
                <a:gridCol w="2289358">
                  <a:extLst>
                    <a:ext uri="{9D8B030D-6E8A-4147-A177-3AD203B41FA5}">
                      <a16:colId xmlns:a16="http://schemas.microsoft.com/office/drawing/2014/main" xmlns="" val="2382358082"/>
                    </a:ext>
                  </a:extLst>
                </a:gridCol>
                <a:gridCol w="2455859">
                  <a:extLst>
                    <a:ext uri="{9D8B030D-6E8A-4147-A177-3AD203B41FA5}">
                      <a16:colId xmlns:a16="http://schemas.microsoft.com/office/drawing/2014/main" xmlns="" val="2180968175"/>
                    </a:ext>
                  </a:extLst>
                </a:gridCol>
                <a:gridCol w="2517331">
                  <a:extLst>
                    <a:ext uri="{9D8B030D-6E8A-4147-A177-3AD203B41FA5}">
                      <a16:colId xmlns:a16="http://schemas.microsoft.com/office/drawing/2014/main" xmlns="" val="1402309737"/>
                    </a:ext>
                  </a:extLst>
                </a:gridCol>
                <a:gridCol w="2455859">
                  <a:extLst>
                    <a:ext uri="{9D8B030D-6E8A-4147-A177-3AD203B41FA5}">
                      <a16:colId xmlns:a16="http://schemas.microsoft.com/office/drawing/2014/main" xmlns="" val="2203191945"/>
                    </a:ext>
                  </a:extLst>
                </a:gridCol>
              </a:tblGrid>
              <a:tr h="345440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щитник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котельник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гвоздочник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серебреник</a:t>
                      </a:r>
                      <a:endParaRPr lang="ru-RU" sz="3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усмошвец</a:t>
                      </a:r>
                      <a:endParaRPr lang="ru-RU" sz="3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69203099"/>
                  </a:ext>
                </a:extLst>
              </a:tr>
              <a:tr h="3191246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косторез</a:t>
                      </a:r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гончар</a:t>
                      </a:r>
                    </a:p>
                    <a:p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тульник</a:t>
                      </a:r>
                      <a:endParaRPr lang="ru-RU" sz="3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опонник</a:t>
                      </a:r>
                      <a:endParaRPr lang="ru-RU" sz="3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древодел</a:t>
                      </a:r>
                      <a:endParaRPr lang="ru-RU" sz="36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endParaRPr lang="ru-RU" sz="3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255524579"/>
                  </a:ext>
                </a:extLst>
              </a:tr>
            </a:tbl>
          </a:graphicData>
        </a:graphic>
      </p:graphicFrame>
      <p:pic>
        <p:nvPicPr>
          <p:cNvPr id="3" name="Рисунок 2" descr="C:\Users\Dmitrii Iftodi\AppData\Local\Microsoft\Windows\INetCache\Content.Word\1dogm0bzqzg-jpg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2551" y="857954"/>
            <a:ext cx="2165891" cy="2383147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Dmitrii Iftodi\AppData\Local\Microsoft\Windows\INetCache\Content.Word\download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9871" y="721114"/>
            <a:ext cx="2233120" cy="2519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C:\Users\Dmitrii Iftodi\AppData\Local\Microsoft\Windows\INetCache\Content.Word\65994954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1883" y="857954"/>
            <a:ext cx="2318827" cy="2359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3742" y="822353"/>
            <a:ext cx="1899830" cy="268708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97156" y="721114"/>
            <a:ext cx="2359378" cy="265065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65511" y="4129209"/>
            <a:ext cx="2169863" cy="27287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62552" y="4221313"/>
            <a:ext cx="2165891" cy="242746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5400000">
            <a:off x="7152664" y="4426835"/>
            <a:ext cx="2343613" cy="193256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846538" y="4221313"/>
            <a:ext cx="2119684" cy="242746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239210" y="4221314"/>
            <a:ext cx="1939546" cy="241329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3739" y="857954"/>
            <a:ext cx="1899830" cy="268708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8187" y="702898"/>
            <a:ext cx="1899830" cy="268708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56364" y="4129209"/>
            <a:ext cx="2169863" cy="272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850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12799"/>
            <a:ext cx="10515600" cy="1230489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из каких продуктов готовили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еду во времена военных походов Александра Невского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381955"/>
            <a:ext cx="10515600" cy="466231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Картофель, капуста, крупа перловая, крупа гречневая, чай индийский, квас хлебный, репа, огурцы, помидоры, сахар, лук, рыба, грибы, иван-чай, хлеб ржаной, мясо птицы, крупа пшенная, горох, рис, мед, редька, ягоды, крупа овсяная, маслины. 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6291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31855" y="429677"/>
            <a:ext cx="3731490" cy="248313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8414" y="258613"/>
            <a:ext cx="3833505" cy="25730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1629" y="294158"/>
            <a:ext cx="3760839" cy="253753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66956" y="3364078"/>
            <a:ext cx="3855511" cy="25656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80118" y="3288145"/>
            <a:ext cx="3116695" cy="2641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58" y="3288145"/>
            <a:ext cx="3969617" cy="264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797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67022" y="365125"/>
            <a:ext cx="5686778" cy="2050697"/>
          </a:xfrm>
        </p:spPr>
        <p:txBody>
          <a:bodyPr/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4.Подписать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названия княжеского воинского снаряжения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9602" y="365125"/>
            <a:ext cx="4398200" cy="602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25999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477" y="225941"/>
            <a:ext cx="11324492" cy="641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61440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50747" y="294905"/>
            <a:ext cx="4672007" cy="30086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90119" y="3540745"/>
            <a:ext cx="4393263" cy="302812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25035" y="515962"/>
            <a:ext cx="3708921" cy="581151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977" y="4214913"/>
            <a:ext cx="3237861" cy="23539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9398" y="135732"/>
            <a:ext cx="2582257" cy="3817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6892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65126"/>
            <a:ext cx="10515600" cy="58118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rgbClr val="555555"/>
                </a:solidFill>
                <a:latin typeface="Georgia" panose="02040502050405020303" pitchFamily="18" charset="0"/>
              </a:rPr>
              <a:t>«Боже славный, праведный, боже великий, сильный, боже </a:t>
            </a:r>
            <a:r>
              <a:rPr lang="ru-RU" sz="3600" dirty="0" err="1">
                <a:solidFill>
                  <a:srgbClr val="555555"/>
                </a:solidFill>
                <a:latin typeface="Georgia" panose="02040502050405020303" pitchFamily="18" charset="0"/>
              </a:rPr>
              <a:t>превечный</a:t>
            </a:r>
            <a:r>
              <a:rPr lang="ru-RU" sz="3600" dirty="0">
                <a:solidFill>
                  <a:srgbClr val="555555"/>
                </a:solidFill>
                <a:latin typeface="Georgia" panose="02040502050405020303" pitchFamily="18" charset="0"/>
              </a:rPr>
              <a:t>, сотворивший небо и землю и установивший пределы народам, ты повелел жить, не преступая чужих границ»</a:t>
            </a:r>
            <a:endParaRPr lang="ru-RU" sz="3600" dirty="0" smtClean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"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Суди, Господи,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обидящым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меня и возбрани борющимся со мной, </a:t>
            </a:r>
            <a:r>
              <a:rPr lang="ru-RU" sz="3600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приими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оружие и щит,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стани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в помощь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мне»</a:t>
            </a:r>
            <a:endParaRPr lang="ru-RU" sz="36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"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Не в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силе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Бог, а в правде. Иные - с оружием, иные - на конях, а мы Имя Господа Бога нашего призовем! Они поколебались и пали, мы же восстали и тверды были"</a:t>
            </a:r>
            <a:r>
              <a:rPr lang="ru-RU" sz="3600" b="1" dirty="0">
                <a:solidFill>
                  <a:srgbClr val="212529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xmlns="" val="25846621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13672" y="177800"/>
            <a:ext cx="8805128" cy="647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877515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00" y="254000"/>
            <a:ext cx="9525000" cy="635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62028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3057" cy="69134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95553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литературы и источники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91758"/>
            <a:ext cx="10515600" cy="4351338"/>
          </a:xfrm>
        </p:spPr>
        <p:txBody>
          <a:bodyPr>
            <a:normAutofit fontScale="92500" lnSpcReduction="2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святого благоверного великого князя Александра Невского. Александро-Невская лавра. Исторический очерк. – Санкт-Петербург: Вера, 2009</a:t>
            </a:r>
          </a:p>
          <a:p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https://histrf.ru/lenta-vremeni/event/view/nievskaia-bitva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://chelrestoran.ru/materials/story-recipes/kak-pitalis-russkie-voiny/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alnevsobor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ru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zhitie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aleksandra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nevskogo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://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history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wikireading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ru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/287440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a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nevsky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ru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library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ocherki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istorii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novgoroda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-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velikogo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12.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html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https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www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sedmitza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ru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lib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text</a:t>
            </a:r>
            <a:r>
              <a:rPr lang="ru-RU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/430106/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55189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9956" y="433795"/>
            <a:ext cx="5655733" cy="425817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89641" y="2788355"/>
            <a:ext cx="5774982" cy="352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8861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9828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9726" y="311483"/>
            <a:ext cx="9336506" cy="622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80865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8997" y="365124"/>
            <a:ext cx="11334045" cy="6492876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Воспитанники Пермского кадетского корпуса имени Александра Суворова 30 марта приняли посвящение в кадеты в Александро-Невской лавре.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Перед церемонией ребята молились у могилы великого полководца в Благовещенской церкви. Панихиду совершил насельник монастыря иеромонах Даниил (Пронин) в сопровождении братского хора обители.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Отец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Даниил поздравил гостей с торжественным днем, отметив, что для него большая честь вместе с ними помянуть прославленного генералиссимуса, и пожелал ребятам помощи Божией в служении Родине.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Васильевич был воспитан в любви к Богу и Отечеству. Эта любовь была заложена в него родителями, он пронес ее через всю жизнь. Он находил силы выстоять и победить благодаря тому, что имел не только любимое дело, но и веру во Христа. Его жизнь, служение, забота о ближних - образец, на который надо равняться. Желаю вам помнить об этом и брать пример с нашего великого соотечественника", - сказал отец Даниил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 Пермского кадетского корпуса привозит воспитанников в Санкт-Петербург для посвящения в кадеты в третий раз. Заместитель директора корпуса Олег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Маматов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выразил надежду, что это станет доброй традицией и привилегией для кадет, поскольку поездкой награждаются лучшие воспитанники пятых классов. Он призвал ребят с честью носить звание кадета, хорошо учиться, любить Отечество и быть достойными продолжателями славных дел генералиссимуса Александра Суворова.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память о церемонии у могилы великого полководца была оставлена памятная табличка от имени Пермского кадетского корпуса.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99423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52763" y="203201"/>
            <a:ext cx="4686473" cy="6301141"/>
          </a:xfrm>
        </p:spPr>
      </p:pic>
    </p:spTree>
    <p:extLst>
      <p:ext uri="{BB962C8B-B14F-4D97-AF65-F5344CB8AC3E}">
        <p14:creationId xmlns:p14="http://schemas.microsoft.com/office/powerpoint/2010/main" xmlns="" val="22383248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56267" y="733777"/>
            <a:ext cx="98664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«Если хочешь противиться мне, то я уже пришел. Приди и поклонись, проси милости, и дам ее, сколько захочу. А если воспротивишься, </a:t>
            </a:r>
            <a:r>
              <a:rPr lang="ru-RU" sz="3600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попленю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разорю всю и порабощу землю твою и будешь ты мне рабом и сыновья твои»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6762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6145" y="1122363"/>
            <a:ext cx="9411855" cy="2387600"/>
          </a:xfrm>
        </p:spPr>
        <p:txBody>
          <a:bodyPr>
            <a:normAutofit fontScale="90000"/>
          </a:bodyPr>
          <a:lstStyle/>
          <a:p>
            <a:r>
              <a:rPr lang="ru-RU" sz="4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Урок-реконструкция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«Соберись с князем в поход»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теме «Защитники Отечества»</a:t>
            </a:r>
            <a:b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800-летию Александра Невского посвящается</a:t>
            </a:r>
            <a:endParaRPr lang="ru-RU" sz="3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06618" y="4886036"/>
            <a:ext cx="8312727" cy="1311564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                                                            </a:t>
            </a:r>
            <a:r>
              <a:rPr lang="ru-RU" dirty="0" err="1" smtClean="0"/>
              <a:t>Ифтоди</a:t>
            </a:r>
            <a:r>
              <a:rPr lang="ru-RU" dirty="0" smtClean="0"/>
              <a:t> Наталья Ивановна,</a:t>
            </a:r>
          </a:p>
          <a:p>
            <a:r>
              <a:rPr lang="ru-RU" dirty="0" smtClean="0"/>
              <a:t>                                                                        учитель географии и ОПК МАОУ ПКШ №1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17437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6830</TotalTime>
  <Words>771</Words>
  <Application>Microsoft Office PowerPoint</Application>
  <PresentationFormat>Произвольный</PresentationFormat>
  <Paragraphs>60</Paragraphs>
  <Slides>24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Урок-реконструкция «Соберись с князем в поход»  по теме «Защитники Отечества» 800-летию Александра Невского посвящается</vt:lpstr>
      <vt:lpstr>Историческая реконструкция - воспроизведение исторического события </vt:lpstr>
      <vt:lpstr>Слайд 11</vt:lpstr>
      <vt:lpstr>Слайд 12</vt:lpstr>
      <vt:lpstr>Виктор МихайловичВаснецов «Прошлое Великого Новгорода»</vt:lpstr>
      <vt:lpstr>Слайд 14</vt:lpstr>
      <vt:lpstr>Слайд 15</vt:lpstr>
      <vt:lpstr>Задание 3. Определить из каких продуктов готовили еду во времена военных походов Александра Невского </vt:lpstr>
      <vt:lpstr>Слайд 17</vt:lpstr>
      <vt:lpstr>Задание 4.Подписать названия княжеского воинского снаряжения.</vt:lpstr>
      <vt:lpstr>Слайд 19</vt:lpstr>
      <vt:lpstr>Слайд 20</vt:lpstr>
      <vt:lpstr>Слайд 21</vt:lpstr>
      <vt:lpstr>Слайд 22</vt:lpstr>
      <vt:lpstr>Слайд 23</vt:lpstr>
      <vt:lpstr>Список литературы и источники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HP</dc:creator>
  <cp:lastModifiedBy>Admin</cp:lastModifiedBy>
  <cp:revision>63</cp:revision>
  <dcterms:created xsi:type="dcterms:W3CDTF">2021-03-01T17:38:44Z</dcterms:created>
  <dcterms:modified xsi:type="dcterms:W3CDTF">2021-11-15T12:36:54Z</dcterms:modified>
</cp:coreProperties>
</file>